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38.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34.xml" ContentType="application/vnd.openxmlformats-officedocument.presentationml.notesSlide+xml"/>
  <Override PartName="/ppt/notesSlides/notesSlide31.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3"/>
  </p:notesMasterIdLst>
  <p:handoutMasterIdLst>
    <p:handoutMasterId r:id="rId44"/>
  </p:handoutMasterIdLst>
  <p:sldIdLst>
    <p:sldId id="309" r:id="rId5"/>
    <p:sldId id="314" r:id="rId6"/>
    <p:sldId id="313" r:id="rId7"/>
    <p:sldId id="310" r:id="rId8"/>
    <p:sldId id="311" r:id="rId9"/>
    <p:sldId id="299" r:id="rId10"/>
    <p:sldId id="263" r:id="rId11"/>
    <p:sldId id="315" r:id="rId12"/>
    <p:sldId id="261" r:id="rId13"/>
    <p:sldId id="301" r:id="rId14"/>
    <p:sldId id="264" r:id="rId15"/>
    <p:sldId id="267" r:id="rId16"/>
    <p:sldId id="266" r:id="rId17"/>
    <p:sldId id="259" r:id="rId18"/>
    <p:sldId id="268" r:id="rId19"/>
    <p:sldId id="269" r:id="rId20"/>
    <p:sldId id="270" r:id="rId21"/>
    <p:sldId id="280" r:id="rId22"/>
    <p:sldId id="281" r:id="rId23"/>
    <p:sldId id="271" r:id="rId24"/>
    <p:sldId id="302" r:id="rId25"/>
    <p:sldId id="274" r:id="rId26"/>
    <p:sldId id="276" r:id="rId27"/>
    <p:sldId id="277" r:id="rId28"/>
    <p:sldId id="283" r:id="rId29"/>
    <p:sldId id="279" r:id="rId30"/>
    <p:sldId id="282" r:id="rId31"/>
    <p:sldId id="312" r:id="rId32"/>
    <p:sldId id="285" r:id="rId33"/>
    <p:sldId id="300" r:id="rId34"/>
    <p:sldId id="287" r:id="rId35"/>
    <p:sldId id="288" r:id="rId36"/>
    <p:sldId id="291" r:id="rId37"/>
    <p:sldId id="289" r:id="rId38"/>
    <p:sldId id="293" r:id="rId39"/>
    <p:sldId id="306" r:id="rId40"/>
    <p:sldId id="307" r:id="rId41"/>
    <p:sldId id="308" r:id="rId4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wler, Michael" initials="FM" lastIdx="12" clrIdx="0">
    <p:extLst>
      <p:ext uri="{19B8F6BF-5375-455C-9EA6-DF929625EA0E}">
        <p15:presenceInfo xmlns:p15="http://schemas.microsoft.com/office/powerpoint/2012/main" userId="Fowler, Michael" providerId="None"/>
      </p:ext>
    </p:extLst>
  </p:cmAuthor>
  <p:cmAuthor id="2" name="Fidler, Lynn" initials="FL" lastIdx="33" clrIdx="1">
    <p:extLst>
      <p:ext uri="{19B8F6BF-5375-455C-9EA6-DF929625EA0E}">
        <p15:presenceInfo xmlns:p15="http://schemas.microsoft.com/office/powerpoint/2012/main" userId="S::lyfidler@pa.gov::e33d0446-91a5-48c1-be61-3287d93aa821" providerId="AD"/>
      </p:ext>
    </p:extLst>
  </p:cmAuthor>
  <p:cmAuthor id="3" name="Epoca, Christopher" initials="EC" lastIdx="15" clrIdx="2">
    <p:extLst>
      <p:ext uri="{19B8F6BF-5375-455C-9EA6-DF929625EA0E}">
        <p15:presenceInfo xmlns:p15="http://schemas.microsoft.com/office/powerpoint/2012/main" userId="Epoca, Christoph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outline"/>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73ADDD"/>
    <a:srgbClr val="80AED0"/>
    <a:srgbClr val="80AEE6"/>
    <a:srgbClr val="80AEE0"/>
    <a:srgbClr val="80AEEA"/>
    <a:srgbClr val="00B0E6"/>
    <a:srgbClr val="00B0ED"/>
    <a:srgbClr val="80AED5"/>
    <a:srgbClr val="013E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185362-804B-46BD-899B-72BF0767A76E}" v="11" dt="2022-11-28T13:27:57.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73561" autoAdjust="0"/>
  </p:normalViewPr>
  <p:slideViewPr>
    <p:cSldViewPr>
      <p:cViewPr varScale="1">
        <p:scale>
          <a:sx n="114" d="100"/>
          <a:sy n="114" d="100"/>
        </p:scale>
        <p:origin x="13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customXml" Target="../customXml/item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dirty="0"/>
          </a:p>
        </p:txBody>
      </p:sp>
      <p:sp>
        <p:nvSpPr>
          <p:cNvPr id="27651" name="Rectangle 3"/>
          <p:cNvSpPr>
            <a:spLocks noGrp="1" noChangeArrowheads="1"/>
          </p:cNvSpPr>
          <p:nvPr>
            <p:ph type="dt" sz="quarter" idx="1"/>
          </p:nvPr>
        </p:nvSpPr>
        <p:spPr bwMode="auto">
          <a:xfrm>
            <a:off x="4143587"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AFB4EF5A-3E85-4D21-B912-F7DBD40365C8}" type="datetime1">
              <a:rPr lang="en-US"/>
              <a:pPr>
                <a:defRPr/>
              </a:pPr>
              <a:t>11/28/2022</a:t>
            </a:fld>
            <a:endParaRPr lang="en-US" dirty="0"/>
          </a:p>
        </p:txBody>
      </p:sp>
      <p:sp>
        <p:nvSpPr>
          <p:cNvPr id="27652" name="Rectangle 4"/>
          <p:cNvSpPr>
            <a:spLocks noGrp="1" noChangeArrowheads="1"/>
          </p:cNvSpPr>
          <p:nvPr>
            <p:ph type="ftr" sz="quarter" idx="2"/>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b"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dirty="0"/>
          </a:p>
        </p:txBody>
      </p:sp>
      <p:sp>
        <p:nvSpPr>
          <p:cNvPr id="27653" name="Rectangle 5"/>
          <p:cNvSpPr>
            <a:spLocks noGrp="1" noChangeArrowheads="1"/>
          </p:cNvSpPr>
          <p:nvPr>
            <p:ph type="sldNum" sz="quarter" idx="3"/>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07F27FA-8F11-4222-9CF1-8562D74EE338}" type="slidenum">
              <a:rPr lang="en-US"/>
              <a:pPr>
                <a:defRPr/>
              </a:pPr>
              <a:t>‹#›</a:t>
            </a:fld>
            <a:endParaRPr lang="en-US" dirty="0"/>
          </a:p>
        </p:txBody>
      </p:sp>
    </p:spTree>
    <p:extLst>
      <p:ext uri="{BB962C8B-B14F-4D97-AF65-F5344CB8AC3E}">
        <p14:creationId xmlns:p14="http://schemas.microsoft.com/office/powerpoint/2010/main" val="400709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39" tIns="48320" rIns="96639" bIns="48320" rtlCol="0"/>
          <a:lstStyle>
            <a:lvl1pPr algn="r">
              <a:defRPr sz="1200"/>
            </a:lvl1pPr>
          </a:lstStyle>
          <a:p>
            <a:fld id="{FADF6D97-B4F4-4FC9-80FB-0A782C57BE63}" type="datetimeFigureOut">
              <a:rPr lang="en-US" smtClean="0"/>
              <a:t>11/28/2022</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9" tIns="48320" rIns="96639" bIns="48320"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9" tIns="48320" rIns="96639" bIns="483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9" tIns="48320" rIns="96639" bIns="48320" rtlCol="0" anchor="b"/>
          <a:lstStyle>
            <a:lvl1pPr algn="r">
              <a:defRPr sz="1200"/>
            </a:lvl1pPr>
          </a:lstStyle>
          <a:p>
            <a:fld id="{F93C8DCC-A699-4726-B387-DEE03FDAAF64}" type="slidenum">
              <a:rPr lang="en-US" smtClean="0"/>
              <a:t>‹#›</a:t>
            </a:fld>
            <a:endParaRPr lang="en-US" dirty="0"/>
          </a:p>
        </p:txBody>
      </p:sp>
    </p:spTree>
    <p:extLst>
      <p:ext uri="{BB962C8B-B14F-4D97-AF65-F5344CB8AC3E}">
        <p14:creationId xmlns:p14="http://schemas.microsoft.com/office/powerpoint/2010/main" val="3340800805"/>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a:t>
            </a:fld>
            <a:endParaRPr lang="en-US" dirty="0"/>
          </a:p>
        </p:txBody>
      </p:sp>
    </p:spTree>
    <p:extLst>
      <p:ext uri="{BB962C8B-B14F-4D97-AF65-F5344CB8AC3E}">
        <p14:creationId xmlns:p14="http://schemas.microsoft.com/office/powerpoint/2010/main" val="1084547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10</a:t>
            </a:fld>
            <a:endParaRPr lang="en-US" dirty="0"/>
          </a:p>
        </p:txBody>
      </p:sp>
    </p:spTree>
    <p:extLst>
      <p:ext uri="{BB962C8B-B14F-4D97-AF65-F5344CB8AC3E}">
        <p14:creationId xmlns:p14="http://schemas.microsoft.com/office/powerpoint/2010/main" val="127549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11</a:t>
            </a:fld>
            <a:endParaRPr lang="en-US" dirty="0"/>
          </a:p>
        </p:txBody>
      </p:sp>
    </p:spTree>
    <p:extLst>
      <p:ext uri="{BB962C8B-B14F-4D97-AF65-F5344CB8AC3E}">
        <p14:creationId xmlns:p14="http://schemas.microsoft.com/office/powerpoint/2010/main" val="1130835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12</a:t>
            </a:fld>
            <a:endParaRPr lang="en-US" dirty="0"/>
          </a:p>
        </p:txBody>
      </p:sp>
    </p:spTree>
    <p:extLst>
      <p:ext uri="{BB962C8B-B14F-4D97-AF65-F5344CB8AC3E}">
        <p14:creationId xmlns:p14="http://schemas.microsoft.com/office/powerpoint/2010/main" val="2317953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13</a:t>
            </a:fld>
            <a:endParaRPr lang="en-US" dirty="0"/>
          </a:p>
        </p:txBody>
      </p:sp>
    </p:spTree>
    <p:extLst>
      <p:ext uri="{BB962C8B-B14F-4D97-AF65-F5344CB8AC3E}">
        <p14:creationId xmlns:p14="http://schemas.microsoft.com/office/powerpoint/2010/main" val="3641422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14</a:t>
            </a:fld>
            <a:endParaRPr lang="en-US" dirty="0"/>
          </a:p>
        </p:txBody>
      </p:sp>
    </p:spTree>
    <p:extLst>
      <p:ext uri="{BB962C8B-B14F-4D97-AF65-F5344CB8AC3E}">
        <p14:creationId xmlns:p14="http://schemas.microsoft.com/office/powerpoint/2010/main" val="3540511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15</a:t>
            </a:fld>
            <a:endParaRPr lang="en-US" dirty="0"/>
          </a:p>
        </p:txBody>
      </p:sp>
    </p:spTree>
    <p:extLst>
      <p:ext uri="{BB962C8B-B14F-4D97-AF65-F5344CB8AC3E}">
        <p14:creationId xmlns:p14="http://schemas.microsoft.com/office/powerpoint/2010/main" val="2636154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16</a:t>
            </a:fld>
            <a:endParaRPr lang="en-US" dirty="0"/>
          </a:p>
        </p:txBody>
      </p:sp>
    </p:spTree>
    <p:extLst>
      <p:ext uri="{BB962C8B-B14F-4D97-AF65-F5344CB8AC3E}">
        <p14:creationId xmlns:p14="http://schemas.microsoft.com/office/powerpoint/2010/main" val="2199569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17</a:t>
            </a:fld>
            <a:endParaRPr lang="en-US" dirty="0"/>
          </a:p>
        </p:txBody>
      </p:sp>
    </p:spTree>
    <p:extLst>
      <p:ext uri="{BB962C8B-B14F-4D97-AF65-F5344CB8AC3E}">
        <p14:creationId xmlns:p14="http://schemas.microsoft.com/office/powerpoint/2010/main" val="3486492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18</a:t>
            </a:fld>
            <a:endParaRPr lang="en-US" dirty="0"/>
          </a:p>
        </p:txBody>
      </p:sp>
    </p:spTree>
    <p:extLst>
      <p:ext uri="{BB962C8B-B14F-4D97-AF65-F5344CB8AC3E}">
        <p14:creationId xmlns:p14="http://schemas.microsoft.com/office/powerpoint/2010/main" val="216966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19</a:t>
            </a:fld>
            <a:endParaRPr lang="en-US" dirty="0"/>
          </a:p>
        </p:txBody>
      </p:sp>
    </p:spTree>
    <p:extLst>
      <p:ext uri="{BB962C8B-B14F-4D97-AF65-F5344CB8AC3E}">
        <p14:creationId xmlns:p14="http://schemas.microsoft.com/office/powerpoint/2010/main" val="1493340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a:t>
            </a:fld>
            <a:endParaRPr lang="en-US" dirty="0"/>
          </a:p>
        </p:txBody>
      </p:sp>
    </p:spTree>
    <p:extLst>
      <p:ext uri="{BB962C8B-B14F-4D97-AF65-F5344CB8AC3E}">
        <p14:creationId xmlns:p14="http://schemas.microsoft.com/office/powerpoint/2010/main" val="1268127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F93C8DCC-A699-4726-B387-DEE03FDAAF64}" type="slidenum">
              <a:rPr lang="en-US" smtClean="0"/>
              <a:t>20</a:t>
            </a:fld>
            <a:endParaRPr lang="en-US" dirty="0"/>
          </a:p>
        </p:txBody>
      </p:sp>
    </p:spTree>
    <p:extLst>
      <p:ext uri="{BB962C8B-B14F-4D97-AF65-F5344CB8AC3E}">
        <p14:creationId xmlns:p14="http://schemas.microsoft.com/office/powerpoint/2010/main" val="64492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21</a:t>
            </a:fld>
            <a:endParaRPr lang="en-US" dirty="0"/>
          </a:p>
        </p:txBody>
      </p:sp>
    </p:spTree>
    <p:extLst>
      <p:ext uri="{BB962C8B-B14F-4D97-AF65-F5344CB8AC3E}">
        <p14:creationId xmlns:p14="http://schemas.microsoft.com/office/powerpoint/2010/main" val="2811587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22</a:t>
            </a:fld>
            <a:endParaRPr lang="en-US" dirty="0"/>
          </a:p>
        </p:txBody>
      </p:sp>
    </p:spTree>
    <p:extLst>
      <p:ext uri="{BB962C8B-B14F-4D97-AF65-F5344CB8AC3E}">
        <p14:creationId xmlns:p14="http://schemas.microsoft.com/office/powerpoint/2010/main" val="2466496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23</a:t>
            </a:fld>
            <a:endParaRPr lang="en-US" dirty="0"/>
          </a:p>
        </p:txBody>
      </p:sp>
    </p:spTree>
    <p:extLst>
      <p:ext uri="{BB962C8B-B14F-4D97-AF65-F5344CB8AC3E}">
        <p14:creationId xmlns:p14="http://schemas.microsoft.com/office/powerpoint/2010/main" val="3916375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24</a:t>
            </a:fld>
            <a:endParaRPr lang="en-US" dirty="0"/>
          </a:p>
        </p:txBody>
      </p:sp>
    </p:spTree>
    <p:extLst>
      <p:ext uri="{BB962C8B-B14F-4D97-AF65-F5344CB8AC3E}">
        <p14:creationId xmlns:p14="http://schemas.microsoft.com/office/powerpoint/2010/main" val="1151438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25</a:t>
            </a:fld>
            <a:endParaRPr lang="en-US" dirty="0"/>
          </a:p>
        </p:txBody>
      </p:sp>
    </p:spTree>
    <p:extLst>
      <p:ext uri="{BB962C8B-B14F-4D97-AF65-F5344CB8AC3E}">
        <p14:creationId xmlns:p14="http://schemas.microsoft.com/office/powerpoint/2010/main" val="17830381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26</a:t>
            </a:fld>
            <a:endParaRPr lang="en-US" dirty="0"/>
          </a:p>
        </p:txBody>
      </p:sp>
    </p:spTree>
    <p:extLst>
      <p:ext uri="{BB962C8B-B14F-4D97-AF65-F5344CB8AC3E}">
        <p14:creationId xmlns:p14="http://schemas.microsoft.com/office/powerpoint/2010/main" val="7524731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27</a:t>
            </a:fld>
            <a:endParaRPr lang="en-US" dirty="0"/>
          </a:p>
        </p:txBody>
      </p:sp>
    </p:spTree>
    <p:extLst>
      <p:ext uri="{BB962C8B-B14F-4D97-AF65-F5344CB8AC3E}">
        <p14:creationId xmlns:p14="http://schemas.microsoft.com/office/powerpoint/2010/main" val="14187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28</a:t>
            </a:fld>
            <a:endParaRPr lang="en-US" dirty="0"/>
          </a:p>
        </p:txBody>
      </p:sp>
    </p:spTree>
    <p:extLst>
      <p:ext uri="{BB962C8B-B14F-4D97-AF65-F5344CB8AC3E}">
        <p14:creationId xmlns:p14="http://schemas.microsoft.com/office/powerpoint/2010/main" val="3640798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29</a:t>
            </a:fld>
            <a:endParaRPr lang="en-US" dirty="0"/>
          </a:p>
        </p:txBody>
      </p:sp>
    </p:spTree>
    <p:extLst>
      <p:ext uri="{BB962C8B-B14F-4D97-AF65-F5344CB8AC3E}">
        <p14:creationId xmlns:p14="http://schemas.microsoft.com/office/powerpoint/2010/main" val="962488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a:t>
            </a:fld>
            <a:endParaRPr lang="en-US" dirty="0"/>
          </a:p>
        </p:txBody>
      </p:sp>
    </p:spTree>
    <p:extLst>
      <p:ext uri="{BB962C8B-B14F-4D97-AF65-F5344CB8AC3E}">
        <p14:creationId xmlns:p14="http://schemas.microsoft.com/office/powerpoint/2010/main" val="21716673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30</a:t>
            </a:fld>
            <a:endParaRPr lang="en-US" dirty="0"/>
          </a:p>
        </p:txBody>
      </p:sp>
    </p:spTree>
    <p:extLst>
      <p:ext uri="{BB962C8B-B14F-4D97-AF65-F5344CB8AC3E}">
        <p14:creationId xmlns:p14="http://schemas.microsoft.com/office/powerpoint/2010/main" val="18416139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31</a:t>
            </a:fld>
            <a:endParaRPr lang="en-US" dirty="0"/>
          </a:p>
        </p:txBody>
      </p:sp>
    </p:spTree>
    <p:extLst>
      <p:ext uri="{BB962C8B-B14F-4D97-AF65-F5344CB8AC3E}">
        <p14:creationId xmlns:p14="http://schemas.microsoft.com/office/powerpoint/2010/main" val="13438516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32</a:t>
            </a:fld>
            <a:endParaRPr lang="en-US" dirty="0"/>
          </a:p>
        </p:txBody>
      </p:sp>
    </p:spTree>
    <p:extLst>
      <p:ext uri="{BB962C8B-B14F-4D97-AF65-F5344CB8AC3E}">
        <p14:creationId xmlns:p14="http://schemas.microsoft.com/office/powerpoint/2010/main" val="464019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33</a:t>
            </a:fld>
            <a:endParaRPr lang="en-US" dirty="0"/>
          </a:p>
        </p:txBody>
      </p:sp>
    </p:spTree>
    <p:extLst>
      <p:ext uri="{BB962C8B-B14F-4D97-AF65-F5344CB8AC3E}">
        <p14:creationId xmlns:p14="http://schemas.microsoft.com/office/powerpoint/2010/main" val="31461380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34</a:t>
            </a:fld>
            <a:endParaRPr lang="en-US"/>
          </a:p>
        </p:txBody>
      </p:sp>
    </p:spTree>
    <p:extLst>
      <p:ext uri="{BB962C8B-B14F-4D97-AF65-F5344CB8AC3E}">
        <p14:creationId xmlns:p14="http://schemas.microsoft.com/office/powerpoint/2010/main" val="26543472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0000"/>
              </a:solidFill>
            </a:endParaRPr>
          </a:p>
        </p:txBody>
      </p:sp>
      <p:sp>
        <p:nvSpPr>
          <p:cNvPr id="4" name="Slide Number Placeholder 3"/>
          <p:cNvSpPr>
            <a:spLocks noGrp="1"/>
          </p:cNvSpPr>
          <p:nvPr>
            <p:ph type="sldNum" sz="quarter" idx="5"/>
          </p:nvPr>
        </p:nvSpPr>
        <p:spPr/>
        <p:txBody>
          <a:bodyPr/>
          <a:lstStyle/>
          <a:p>
            <a:fld id="{F93C8DCC-A699-4726-B387-DEE03FDAAF64}" type="slidenum">
              <a:rPr lang="en-US" smtClean="0"/>
              <a:t>35</a:t>
            </a:fld>
            <a:endParaRPr lang="en-US"/>
          </a:p>
        </p:txBody>
      </p:sp>
    </p:spTree>
    <p:extLst>
      <p:ext uri="{BB962C8B-B14F-4D97-AF65-F5344CB8AC3E}">
        <p14:creationId xmlns:p14="http://schemas.microsoft.com/office/powerpoint/2010/main" val="9224688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36</a:t>
            </a:fld>
            <a:endParaRPr lang="en-US"/>
          </a:p>
        </p:txBody>
      </p:sp>
    </p:spTree>
    <p:extLst>
      <p:ext uri="{BB962C8B-B14F-4D97-AF65-F5344CB8AC3E}">
        <p14:creationId xmlns:p14="http://schemas.microsoft.com/office/powerpoint/2010/main" val="5782654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37</a:t>
            </a:fld>
            <a:endParaRPr lang="en-US" dirty="0"/>
          </a:p>
        </p:txBody>
      </p:sp>
    </p:spTree>
    <p:extLst>
      <p:ext uri="{BB962C8B-B14F-4D97-AF65-F5344CB8AC3E}">
        <p14:creationId xmlns:p14="http://schemas.microsoft.com/office/powerpoint/2010/main" val="15619729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38</a:t>
            </a:fld>
            <a:endParaRPr lang="en-US" dirty="0"/>
          </a:p>
        </p:txBody>
      </p:sp>
    </p:spTree>
    <p:extLst>
      <p:ext uri="{BB962C8B-B14F-4D97-AF65-F5344CB8AC3E}">
        <p14:creationId xmlns:p14="http://schemas.microsoft.com/office/powerpoint/2010/main" val="3725473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4</a:t>
            </a:fld>
            <a:endParaRPr lang="en-US" dirty="0"/>
          </a:p>
        </p:txBody>
      </p:sp>
    </p:spTree>
    <p:extLst>
      <p:ext uri="{BB962C8B-B14F-4D97-AF65-F5344CB8AC3E}">
        <p14:creationId xmlns:p14="http://schemas.microsoft.com/office/powerpoint/2010/main" val="1446498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5</a:t>
            </a:fld>
            <a:endParaRPr lang="en-US" dirty="0"/>
          </a:p>
        </p:txBody>
      </p:sp>
    </p:spTree>
    <p:extLst>
      <p:ext uri="{BB962C8B-B14F-4D97-AF65-F5344CB8AC3E}">
        <p14:creationId xmlns:p14="http://schemas.microsoft.com/office/powerpoint/2010/main" val="115743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6</a:t>
            </a:fld>
            <a:endParaRPr lang="en-US" dirty="0"/>
          </a:p>
        </p:txBody>
      </p:sp>
    </p:spTree>
    <p:extLst>
      <p:ext uri="{BB962C8B-B14F-4D97-AF65-F5344CB8AC3E}">
        <p14:creationId xmlns:p14="http://schemas.microsoft.com/office/powerpoint/2010/main" val="1718210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7</a:t>
            </a:fld>
            <a:endParaRPr lang="en-US" dirty="0"/>
          </a:p>
        </p:txBody>
      </p:sp>
    </p:spTree>
    <p:extLst>
      <p:ext uri="{BB962C8B-B14F-4D97-AF65-F5344CB8AC3E}">
        <p14:creationId xmlns:p14="http://schemas.microsoft.com/office/powerpoint/2010/main" val="3561625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8</a:t>
            </a:fld>
            <a:endParaRPr lang="en-US" dirty="0"/>
          </a:p>
        </p:txBody>
      </p:sp>
    </p:spTree>
    <p:extLst>
      <p:ext uri="{BB962C8B-B14F-4D97-AF65-F5344CB8AC3E}">
        <p14:creationId xmlns:p14="http://schemas.microsoft.com/office/powerpoint/2010/main" val="3824280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9</a:t>
            </a:fld>
            <a:endParaRPr lang="en-US" dirty="0"/>
          </a:p>
        </p:txBody>
      </p:sp>
    </p:spTree>
    <p:extLst>
      <p:ext uri="{BB962C8B-B14F-4D97-AF65-F5344CB8AC3E}">
        <p14:creationId xmlns:p14="http://schemas.microsoft.com/office/powerpoint/2010/main" val="620672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BCFF3DC2-5B80-4BDB-8077-ABA9751E4315}" type="datetime1">
              <a:rPr lang="en-US" smtClean="0"/>
              <a:t>11/28/2022</a:t>
            </a:fld>
            <a:endParaRPr lang="en-US" dirty="0"/>
          </a:p>
        </p:txBody>
      </p:sp>
      <p:sp>
        <p:nvSpPr>
          <p:cNvPr id="5"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26680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b="1">
                <a:solidFill>
                  <a:schemeClr val="bg1"/>
                </a:solidFill>
              </a:defRPr>
            </a:lvl1pPr>
          </a:lstStyle>
          <a:p>
            <a:r>
              <a:rPr lang="en-US" dirty="0"/>
              <a:t>Click to edit Master title style</a:t>
            </a:r>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530E4D23-0D3C-4C5D-8D60-B002DCDBBABD}" type="datetime1">
              <a:rPr lang="en-US" smtClean="0"/>
              <a:t>11/28/2022</a:t>
            </a:fld>
            <a:endParaRPr lang="en-US" dirty="0"/>
          </a:p>
        </p:txBody>
      </p:sp>
      <p:sp>
        <p:nvSpPr>
          <p:cNvPr id="12"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53539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b="1">
                <a:solidFill>
                  <a:schemeClr val="bg1"/>
                </a:solidFill>
              </a:defRPr>
            </a:lvl1pPr>
          </a:lstStyle>
          <a:p>
            <a:r>
              <a:rPr lang="en-US" dirty="0"/>
              <a:t>Click to edit Master title style</a:t>
            </a:r>
          </a:p>
        </p:txBody>
      </p:sp>
      <p:sp>
        <p:nvSpPr>
          <p:cNvPr id="9" name="Rectangle 4"/>
          <p:cNvSpPr>
            <a:spLocks noGrp="1" noChangeArrowheads="1"/>
          </p:cNvSpPr>
          <p:nvPr>
            <p:ph type="dt" sz="half" idx="10"/>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A823217B-40D5-4184-9BB0-77F31432CB7D}" type="datetime1">
              <a:rPr lang="en-US" smtClean="0"/>
              <a:t>11/28/2022</a:t>
            </a:fld>
            <a:endParaRPr lang="en-US" dirty="0"/>
          </a:p>
        </p:txBody>
      </p:sp>
      <p:sp>
        <p:nvSpPr>
          <p:cNvPr id="10"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55136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6"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99248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b="1">
                <a:solidFill>
                  <a:schemeClr val="bg1"/>
                </a:solidFill>
              </a:defRPr>
            </a:lvl1pPr>
          </a:lstStyle>
          <a:p>
            <a:r>
              <a:rPr lang="en-US" dirty="0"/>
              <a:t>Click to edit Master title style</a:t>
            </a:r>
          </a:p>
        </p:txBody>
      </p:sp>
      <p:sp>
        <p:nvSpPr>
          <p:cNvPr id="7" name="Rectangle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EA68F488-EABF-427B-85E9-F2B48CD8DDC9}" type="datetime1">
              <a:rPr lang="en-US" smtClean="0"/>
              <a:t>11/28/2022</a:t>
            </a:fld>
            <a:endParaRPr lang="en-US" dirty="0"/>
          </a:p>
        </p:txBody>
      </p:sp>
      <p:sp>
        <p:nvSpPr>
          <p:cNvPr id="8"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420639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FF578D21-1F3A-445F-AEF2-67CC1B6E1B3F}" type="datetime1">
              <a:rPr lang="en-US" smtClean="0"/>
              <a:t>11/28/2022</a:t>
            </a:fld>
            <a:endParaRPr lang="en-US" dirty="0"/>
          </a:p>
        </p:txBody>
      </p:sp>
      <p:sp>
        <p:nvSpPr>
          <p:cNvPr id="6"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55999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89094DF6-68E6-42C3-B3A1-D3250CE42F4E}" type="datetime1">
              <a:rPr lang="en-US" smtClean="0"/>
              <a:t>11/28/2022</a:t>
            </a:fld>
            <a:endParaRPr lang="en-US" dirty="0"/>
          </a:p>
        </p:txBody>
      </p:sp>
      <p:sp>
        <p:nvSpPr>
          <p:cNvPr id="7"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grpSp>
        <p:nvGrpSpPr>
          <p:cNvPr id="6" name="Group 5"/>
          <p:cNvGrpSpPr/>
          <p:nvPr userDrawn="1"/>
        </p:nvGrpSpPr>
        <p:grpSpPr>
          <a:xfrm>
            <a:off x="457200" y="304802"/>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8"/>
            <a:stretch>
              <a:fillRect/>
            </a:stretch>
          </p:blipFill>
          <p:spPr>
            <a:xfrm>
              <a:off x="457200" y="304800"/>
              <a:ext cx="8229600" cy="533400"/>
            </a:xfrm>
            <a:prstGeom prst="rect">
              <a:avLst/>
            </a:prstGeom>
          </p:spPr>
        </p:pic>
      </p:grpSp>
      <p:pic>
        <p:nvPicPr>
          <p:cNvPr id="3" name="Picture 2">
            <a:extLst>
              <a:ext uri="{FF2B5EF4-FFF2-40B4-BE49-F238E27FC236}">
                <a16:creationId xmlns:a16="http://schemas.microsoft.com/office/drawing/2014/main" id="{7B2CADD9-9F7E-44BA-A504-8429214ABBDD}"/>
              </a:ext>
            </a:extLst>
          </p:cNvPr>
          <p:cNvPicPr>
            <a:picLocks noChangeAspect="1"/>
          </p:cNvPicPr>
          <p:nvPr userDrawn="1"/>
        </p:nvPicPr>
        <p:blipFill>
          <a:blip r:embed="rId9"/>
          <a:stretch>
            <a:fillRect/>
          </a:stretch>
        </p:blipFill>
        <p:spPr>
          <a:xfrm>
            <a:off x="6553200" y="6129339"/>
            <a:ext cx="2133600" cy="542925"/>
          </a:xfrm>
          <a:prstGeom prst="rect">
            <a:avLst/>
          </a:prstGeom>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6" r:id="rId3"/>
    <p:sldLayoutId id="2147483807" r:id="rId4"/>
    <p:sldLayoutId id="2147483808" r:id="rId5"/>
    <p:sldLayoutId id="2147483809" r:id="rId6"/>
  </p:sldLayoutIdLst>
  <p:hf hdr="0" ftr="0" dt="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pccd.pa.gov/schoolsafety/Documents/Technical%20Assistance/PMR%20Walkthrough.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8" Type="http://schemas.openxmlformats.org/officeDocument/2006/relationships/hyperlink" Target="https://www.pccd.pa.gov/Funding/Documents/Applicants%20Manual/Sample%20Completed%20Timesheet.pdf" TargetMode="External"/><Relationship Id="rId3" Type="http://schemas.openxmlformats.org/officeDocument/2006/relationships/hyperlink" Target="https://www.pccd.pa.gov/Funding/Documents/Applicants%20Manual/Applicant%27s%20Manual%20-%20Current%20Version.pdf" TargetMode="External"/><Relationship Id="rId7" Type="http://schemas.openxmlformats.org/officeDocument/2006/relationships/hyperlink" Target="https://www.pccd.pa.gov/Funding/Documents/Egrants%20Quick%20Start%20Guides/Time%20and%20Effort%20Reporting%20Policy%20-%20Example.pdf"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www.pccd.pa.gov/Funding/Pages/The-PCCD-Funding-and-Grants-Process-Time-and-Effort-Reports.aspx#taer" TargetMode="External"/><Relationship Id="rId5" Type="http://schemas.openxmlformats.org/officeDocument/2006/relationships/hyperlink" Target="https://www.pccd.pa.gov/Funding/Documents/Egrants%20Quick%20Start%20Guides/Accounting%20System%20Requirements.pdf" TargetMode="External"/><Relationship Id="rId10" Type="http://schemas.openxmlformats.org/officeDocument/2006/relationships/hyperlink" Target="https://www.pccd.pa.gov/Funding/Documents/Applicants%20Manual/Employee%20Time%20-%20%20Certification.pdf" TargetMode="External"/><Relationship Id="rId4" Type="http://schemas.openxmlformats.org/officeDocument/2006/relationships/hyperlink" Target="https://www.pccd.pa.gov/Funding/Documents/Standard%20Subgrant%20Conditions/SSC%201-2022.pdf" TargetMode="External"/><Relationship Id="rId9" Type="http://schemas.openxmlformats.org/officeDocument/2006/relationships/hyperlink" Target="https://www.pccd.pa.gov/Funding/Documents/Applicants%20Manual/Timesheet%20Template.xls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pccd.pa.gov/Funding/Pages/The-PCCD-Funding-and-Grants-Process-Available-Grants-and-Contact.aspx" TargetMode="External"/><Relationship Id="rId7" Type="http://schemas.openxmlformats.org/officeDocument/2006/relationships/image" Target="../media/image11.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mailto:RA-PCCDGrantsMgmt@pa.gov" TargetMode="External"/><Relationship Id="rId5" Type="http://schemas.openxmlformats.org/officeDocument/2006/relationships/hyperlink" Target="https://www.pccd.pa.gov/" TargetMode="External"/><Relationship Id="rId4" Type="http://schemas.openxmlformats.org/officeDocument/2006/relationships/hyperlink" Target="https://www.ojp.gov/doj-financial-guide-2022"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2667000"/>
            <a:ext cx="7772400" cy="1219200"/>
          </a:xfrm>
        </p:spPr>
        <p:txBody>
          <a:bodyPr/>
          <a:lstStyle/>
          <a:p>
            <a:r>
              <a:rPr lang="en-US" dirty="0"/>
              <a:t>Post Award Training</a:t>
            </a:r>
            <a:br>
              <a:rPr lang="en-US" dirty="0"/>
            </a:br>
            <a:endParaRPr lang="en-US" dirty="0"/>
          </a:p>
        </p:txBody>
      </p:sp>
      <p:sp>
        <p:nvSpPr>
          <p:cNvPr id="3" name="Slide Number Placeholder 2">
            <a:extLst>
              <a:ext uri="{FF2B5EF4-FFF2-40B4-BE49-F238E27FC236}">
                <a16:creationId xmlns:a16="http://schemas.microsoft.com/office/drawing/2014/main" id="{DC1A533E-74C1-416B-ABBE-561E2206EDC9}"/>
              </a:ext>
            </a:extLst>
          </p:cNvPr>
          <p:cNvSpPr>
            <a:spLocks noGrp="1"/>
          </p:cNvSpPr>
          <p:nvPr>
            <p:ph type="sldNum" sz="quarter" idx="4"/>
          </p:nvPr>
        </p:nvSpPr>
        <p:spPr/>
        <p:txBody>
          <a:bodyPr/>
          <a:lstStyle/>
          <a:p>
            <a:pPr>
              <a:defRPr/>
            </a:pPr>
            <a:fld id="{70265E95-77F9-457A-9EE3-4D9004F83F9A}" type="slidenum">
              <a:rPr lang="en-US" smtClean="0"/>
              <a:pPr>
                <a:defRPr/>
              </a:pPr>
              <a:t>1</a:t>
            </a:fld>
            <a:endParaRPr lang="en-US" dirty="0"/>
          </a:p>
        </p:txBody>
      </p:sp>
    </p:spTree>
    <p:extLst>
      <p:ext uri="{BB962C8B-B14F-4D97-AF65-F5344CB8AC3E}">
        <p14:creationId xmlns:p14="http://schemas.microsoft.com/office/powerpoint/2010/main" val="1790880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6E2FEA3-7E3F-47FC-9A71-9584239F4C18}"/>
              </a:ext>
            </a:extLst>
          </p:cNvPr>
          <p:cNvSpPr>
            <a:spLocks noGrp="1"/>
          </p:cNvSpPr>
          <p:nvPr>
            <p:ph sz="half" idx="1"/>
          </p:nvPr>
        </p:nvSpPr>
        <p:spPr>
          <a:xfrm>
            <a:off x="457200" y="2057401"/>
            <a:ext cx="7924800" cy="3886200"/>
          </a:xfrm>
        </p:spPr>
        <p:txBody>
          <a:bodyPr/>
          <a:lstStyle/>
          <a:p>
            <a:pPr marL="0" indent="0">
              <a:buNone/>
            </a:pPr>
            <a:endParaRPr lang="en-US" sz="1600" u="sng" dirty="0"/>
          </a:p>
          <a:p>
            <a:pPr marL="0" indent="0">
              <a:buNone/>
            </a:pPr>
            <a:r>
              <a:rPr lang="en-US" sz="1600" dirty="0"/>
              <a:t>An adequate financial management system has strong internal controls. Strong internal controls help to ensure effective and efficient operations, reliable financial reporting, and compliance with applicable laws and regulations. Strong internal controls also help ensure individuals within the organization are not tempted to “bend the rules” in order to personally gain from the awarded funding.</a:t>
            </a:r>
          </a:p>
          <a:p>
            <a:pPr marL="0" indent="0">
              <a:buNone/>
            </a:pPr>
            <a:endParaRPr lang="en-US" sz="1600" dirty="0"/>
          </a:p>
          <a:p>
            <a:pPr marL="0" indent="0">
              <a:buNone/>
            </a:pPr>
            <a:r>
              <a:rPr lang="en-US" sz="1600" dirty="0"/>
              <a:t>Internal controls include written policies and procedures that describe processes for planning, organizing, directing, controlling, and reporting on organizational operations. A system of internal controls should allow recipients and subrecipients to exercise effective control and accountability for all the PCCD funds, real and personal property, and other assets. Recipients or subrecipients must adequately safeguard all such property and assure that it is used solely for authorized purposes. Internal controls seek to guarantee that reliable and timely information is obtained, maintained, reported, and available for use in decision-making.</a:t>
            </a:r>
          </a:p>
        </p:txBody>
      </p:sp>
      <p:sp>
        <p:nvSpPr>
          <p:cNvPr id="13" name="Title 12">
            <a:extLst>
              <a:ext uri="{FF2B5EF4-FFF2-40B4-BE49-F238E27FC236}">
                <a16:creationId xmlns:a16="http://schemas.microsoft.com/office/drawing/2014/main" id="{CE7E1D51-5D04-4500-A3FA-77F492D65E2C}"/>
              </a:ext>
            </a:extLst>
          </p:cNvPr>
          <p:cNvSpPr>
            <a:spLocks noGrp="1"/>
          </p:cNvSpPr>
          <p:nvPr>
            <p:ph type="title"/>
          </p:nvPr>
        </p:nvSpPr>
        <p:spPr>
          <a:xfrm>
            <a:off x="533400" y="1295400"/>
            <a:ext cx="8153400" cy="990600"/>
          </a:xfrm>
        </p:spPr>
        <p:txBody>
          <a:bodyPr/>
          <a:lstStyle/>
          <a:p>
            <a:pPr algn="ctr"/>
            <a:r>
              <a:rPr lang="en-US" dirty="0">
                <a:solidFill>
                  <a:srgbClr val="A6A6A6"/>
                </a:solidFill>
              </a:rPr>
              <a:t>1. Getting Started</a:t>
            </a:r>
            <a:r>
              <a:rPr lang="en-US" b="0" dirty="0">
                <a:solidFill>
                  <a:srgbClr val="A6A6A6"/>
                </a:solidFill>
              </a:rPr>
              <a:t>  </a:t>
            </a:r>
            <a:br>
              <a:rPr lang="en-US" b="0" dirty="0">
                <a:solidFill>
                  <a:srgbClr val="000000"/>
                </a:solidFill>
              </a:rPr>
            </a:br>
            <a:r>
              <a:rPr lang="en-US" b="0" dirty="0">
                <a:solidFill>
                  <a:srgbClr val="000000"/>
                </a:solidFill>
              </a:rPr>
              <a:t>Internal Controls</a:t>
            </a:r>
            <a:endParaRPr lang="en-US" dirty="0"/>
          </a:p>
        </p:txBody>
      </p:sp>
      <p:sp>
        <p:nvSpPr>
          <p:cNvPr id="2" name="Slide Number Placeholder 1">
            <a:extLst>
              <a:ext uri="{FF2B5EF4-FFF2-40B4-BE49-F238E27FC236}">
                <a16:creationId xmlns:a16="http://schemas.microsoft.com/office/drawing/2014/main" id="{B5AD85C2-1195-4D37-AEA9-E8431E0432F1}"/>
              </a:ext>
            </a:extLst>
          </p:cNvPr>
          <p:cNvSpPr>
            <a:spLocks noGrp="1"/>
          </p:cNvSpPr>
          <p:nvPr>
            <p:ph type="sldNum" sz="quarter" idx="4"/>
          </p:nvPr>
        </p:nvSpPr>
        <p:spPr/>
        <p:txBody>
          <a:bodyPr/>
          <a:lstStyle/>
          <a:p>
            <a:pPr>
              <a:defRPr/>
            </a:pPr>
            <a:fld id="{70265E95-77F9-457A-9EE3-4D9004F83F9A}" type="slidenum">
              <a:rPr lang="en-US" smtClean="0"/>
              <a:pPr>
                <a:defRPr/>
              </a:pPr>
              <a:t>10</a:t>
            </a:fld>
            <a:endParaRPr lang="en-US" dirty="0"/>
          </a:p>
        </p:txBody>
      </p:sp>
    </p:spTree>
    <p:extLst>
      <p:ext uri="{BB962C8B-B14F-4D97-AF65-F5344CB8AC3E}">
        <p14:creationId xmlns:p14="http://schemas.microsoft.com/office/powerpoint/2010/main" val="193705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3200" b="0" dirty="0">
                <a:solidFill>
                  <a:srgbClr val="000000"/>
                </a:solidFill>
              </a:rPr>
            </a:br>
            <a:r>
              <a:rPr lang="en-US" sz="2400" b="0" dirty="0">
                <a:solidFill>
                  <a:srgbClr val="000000"/>
                </a:solidFill>
              </a:rPr>
              <a:t>Internal Controls (Record Keeping)</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221504"/>
          </a:xfrm>
        </p:spPr>
        <p:txBody>
          <a:bodyPr/>
          <a:lstStyle/>
          <a:p>
            <a:pPr algn="l">
              <a:buClr>
                <a:schemeClr val="tx1"/>
              </a:buClr>
            </a:pPr>
            <a:r>
              <a:rPr lang="en-US" sz="1400" dirty="0">
                <a:ea typeface="Times New Roman" panose="02020603050405020304" pitchFamily="18" charset="0"/>
              </a:rPr>
              <a:t>All financial records, supporting documents, statistical records, and all other records pertinent to the award shall be retained by each organization for </a:t>
            </a:r>
            <a:r>
              <a:rPr lang="en-US" sz="1400" b="1" dirty="0">
                <a:ea typeface="Times New Roman" panose="02020603050405020304" pitchFamily="18" charset="0"/>
              </a:rPr>
              <a:t>at least three years</a:t>
            </a:r>
            <a:r>
              <a:rPr lang="en-US" sz="1400" dirty="0">
                <a:ea typeface="Times New Roman" panose="02020603050405020304" pitchFamily="18" charset="0"/>
              </a:rPr>
              <a:t> after the date of submission of the final fiscal and programmatic reports. In addition, your agency’s record keeping policies must meet the following criteria:</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Accurate up-to-date records</a:t>
            </a:r>
          </a:p>
          <a:p>
            <a:pPr marL="628650" lvl="1" indent="-171450" algn="l">
              <a:spcAft>
                <a:spcPts val="600"/>
              </a:spcAft>
              <a:buClr>
                <a:schemeClr val="tx1"/>
              </a:buClr>
              <a:buFont typeface="Arial" panose="020B0604020202020204" pitchFamily="34" charset="0"/>
              <a:buChar char="•"/>
            </a:pPr>
            <a:r>
              <a:rPr lang="en-US" sz="1400" dirty="0"/>
              <a:t>Records should match exactly what was submitted into Egrants (by expenditure category and by reporting period)</a:t>
            </a:r>
          </a:p>
          <a:p>
            <a:pPr marL="628650" lvl="1" indent="-171450" algn="l">
              <a:spcAft>
                <a:spcPts val="600"/>
              </a:spcAft>
              <a:buClr>
                <a:schemeClr val="tx1"/>
              </a:buClr>
              <a:buFont typeface="Arial" panose="020B0604020202020204" pitchFamily="34" charset="0"/>
              <a:buChar char="•"/>
            </a:pPr>
            <a:r>
              <a:rPr lang="en-US" sz="1400" dirty="0"/>
              <a:t>Your record keeping should be set-up to segregate PCCD grant income and expenditures from all other income and expenditure activities </a:t>
            </a:r>
          </a:p>
          <a:p>
            <a:pPr lvl="1" algn="l">
              <a:spcAft>
                <a:spcPts val="600"/>
              </a:spcAft>
              <a:buClr>
                <a:schemeClr val="tx1"/>
              </a:buClr>
            </a:pPr>
            <a:endParaRPr lang="en-US" sz="1200" dirty="0"/>
          </a:p>
          <a:p>
            <a:pPr algn="l">
              <a:buClr>
                <a:schemeClr val="tx1"/>
              </a:buClr>
            </a:pPr>
            <a:r>
              <a:rPr lang="en-US" sz="1200" i="1" dirty="0"/>
              <a:t>~Successful record keeping is the result of a good accounting system~ </a:t>
            </a:r>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F8F9C998-4DE9-43A4-9D08-3B358786FF56}"/>
              </a:ext>
            </a:extLst>
          </p:cNvPr>
          <p:cNvSpPr>
            <a:spLocks noGrp="1"/>
          </p:cNvSpPr>
          <p:nvPr>
            <p:ph type="sldNum" sz="quarter" idx="4"/>
          </p:nvPr>
        </p:nvSpPr>
        <p:spPr/>
        <p:txBody>
          <a:bodyPr/>
          <a:lstStyle/>
          <a:p>
            <a:pPr>
              <a:defRPr/>
            </a:pPr>
            <a:fld id="{70265E95-77F9-457A-9EE3-4D9004F83F9A}" type="slidenum">
              <a:rPr lang="en-US" smtClean="0"/>
              <a:pPr>
                <a:defRPr/>
              </a:pPr>
              <a:t>11</a:t>
            </a:fld>
            <a:endParaRPr lang="en-US" dirty="0"/>
          </a:p>
        </p:txBody>
      </p:sp>
    </p:spTree>
    <p:extLst>
      <p:ext uri="{BB962C8B-B14F-4D97-AF65-F5344CB8AC3E}">
        <p14:creationId xmlns:p14="http://schemas.microsoft.com/office/powerpoint/2010/main" val="1051830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400" b="0" dirty="0">
                <a:solidFill>
                  <a:srgbClr val="000000"/>
                </a:solidFill>
              </a:rPr>
              <a:t>Internal Controls (Accounting System Requirements)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221504"/>
          </a:xfrm>
        </p:spPr>
        <p:txBody>
          <a:bodyPr/>
          <a:lstStyle/>
          <a:p>
            <a:pPr algn="l">
              <a:buClr>
                <a:schemeClr val="tx1"/>
              </a:buClr>
            </a:pPr>
            <a:r>
              <a:rPr lang="en-US" sz="1400" dirty="0">
                <a:ea typeface="Times New Roman" panose="02020603050405020304" pitchFamily="18" charset="0"/>
              </a:rPr>
              <a:t>The subgrantee must maintain an accounting system that properly and accurately documents and controls the receipt and disbursement of PCCD grant funds. (Applicant’s Manual) </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Accounting system documentation must be able to identify revenue and expenditures for each PCCD grant separately from all other revenue and expenditure sources. </a:t>
            </a:r>
          </a:p>
          <a:p>
            <a:pPr marL="628650" lvl="1" indent="-171450" algn="l">
              <a:spcAft>
                <a:spcPts val="600"/>
              </a:spcAft>
              <a:buClr>
                <a:schemeClr val="tx1"/>
              </a:buClr>
              <a:buFont typeface="Arial" panose="020B0604020202020204" pitchFamily="34" charset="0"/>
              <a:buChar char="•"/>
            </a:pPr>
            <a:r>
              <a:rPr lang="en-US" sz="1400" dirty="0"/>
              <a:t>Accounting system records should identify the receipts of funds from all sources and be summarized in the cash receipts journals. In addition, the disbursement of funds should be identified by the payee, expenditure type, and be summarized in the cash disbursement journals.</a:t>
            </a:r>
          </a:p>
          <a:p>
            <a:pPr marL="628650" lvl="1" indent="-171450" algn="l">
              <a:spcAft>
                <a:spcPts val="600"/>
              </a:spcAft>
              <a:buClr>
                <a:schemeClr val="tx1"/>
              </a:buClr>
              <a:buFont typeface="Arial" panose="020B0604020202020204" pitchFamily="34" charset="0"/>
              <a:buChar char="•"/>
            </a:pPr>
            <a:r>
              <a:rPr lang="en-US" sz="1400" dirty="0"/>
              <a:t>The subgrantee is responsible for establishing and maintaining an adequate system of accounting and internal controls for itself. </a:t>
            </a:r>
          </a:p>
          <a:p>
            <a:pPr lvl="1" algn="l">
              <a:spcAft>
                <a:spcPts val="600"/>
              </a:spcAft>
              <a:buClr>
                <a:schemeClr val="tx1"/>
              </a:buClr>
            </a:pPr>
            <a:endParaRPr lang="en-US" sz="1200" dirty="0"/>
          </a:p>
          <a:p>
            <a:pPr lvl="1" algn="l">
              <a:spcAft>
                <a:spcPts val="600"/>
              </a:spcAft>
              <a:buClr>
                <a:schemeClr val="tx1"/>
              </a:buClr>
            </a:pPr>
            <a:r>
              <a:rPr lang="en-US" sz="1200" dirty="0"/>
              <a:t>Up next, an example of good accounting system reporting.</a:t>
            </a:r>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843261E1-D2B5-4A0A-B917-C7072D236678}"/>
              </a:ext>
            </a:extLst>
          </p:cNvPr>
          <p:cNvSpPr>
            <a:spLocks noGrp="1"/>
          </p:cNvSpPr>
          <p:nvPr>
            <p:ph type="sldNum" sz="quarter" idx="4"/>
          </p:nvPr>
        </p:nvSpPr>
        <p:spPr/>
        <p:txBody>
          <a:bodyPr/>
          <a:lstStyle/>
          <a:p>
            <a:pPr>
              <a:defRPr/>
            </a:pPr>
            <a:fld id="{70265E95-77F9-457A-9EE3-4D9004F83F9A}" type="slidenum">
              <a:rPr lang="en-US" smtClean="0"/>
              <a:pPr>
                <a:defRPr/>
              </a:pPr>
              <a:t>12</a:t>
            </a:fld>
            <a:endParaRPr lang="en-US" dirty="0"/>
          </a:p>
        </p:txBody>
      </p:sp>
    </p:spTree>
    <p:extLst>
      <p:ext uri="{BB962C8B-B14F-4D97-AF65-F5344CB8AC3E}">
        <p14:creationId xmlns:p14="http://schemas.microsoft.com/office/powerpoint/2010/main" val="879363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B12DA864-38B0-413F-BF12-425354F9CE03}"/>
              </a:ext>
            </a:extLst>
          </p:cNvPr>
          <p:cNvPicPr>
            <a:picLocks noGrp="1" noChangeAspect="1"/>
          </p:cNvPicPr>
          <p:nvPr>
            <p:ph sz="half" idx="1"/>
          </p:nvPr>
        </p:nvPicPr>
        <p:blipFill>
          <a:blip r:embed="rId3"/>
          <a:stretch>
            <a:fillRect/>
          </a:stretch>
        </p:blipFill>
        <p:spPr>
          <a:xfrm>
            <a:off x="1752601" y="1447800"/>
            <a:ext cx="4724399" cy="4876800"/>
          </a:xfrm>
          <a:prstGeom prst="rect">
            <a:avLst/>
          </a:prstGeom>
          <a:ln>
            <a:solidFill>
              <a:schemeClr val="tx1"/>
            </a:solidFill>
          </a:ln>
        </p:spPr>
      </p:pic>
      <p:sp>
        <p:nvSpPr>
          <p:cNvPr id="4" name="Title 3"/>
          <p:cNvSpPr>
            <a:spLocks noGrp="1"/>
          </p:cNvSpPr>
          <p:nvPr>
            <p:ph type="title"/>
          </p:nvPr>
        </p:nvSpPr>
        <p:spPr bwMode="white">
          <a:xfrm>
            <a:off x="685800" y="304800"/>
            <a:ext cx="8077200" cy="1066798"/>
          </a:xfrm>
        </p:spPr>
        <p:txBody>
          <a:bodyPr lIns="91440" tIns="45720" rIns="91440" bIns="45720" anchor="t"/>
          <a:lstStyle/>
          <a:p>
            <a:r>
              <a:rPr lang="en-US" dirty="0">
                <a:solidFill>
                  <a:schemeClr val="bg1">
                    <a:lumMod val="85000"/>
                  </a:schemeClr>
                </a:solidFill>
              </a:rPr>
              <a:t>1. Getting Started - </a:t>
            </a:r>
            <a:r>
              <a:rPr lang="en-US" sz="2100" dirty="0"/>
              <a:t>Accounting System Requirements</a:t>
            </a:r>
            <a:br>
              <a:rPr lang="en-US" sz="2100" dirty="0"/>
            </a:br>
            <a:br>
              <a:rPr lang="en-US" sz="2100" dirty="0"/>
            </a:br>
            <a:r>
              <a:rPr lang="en-US" sz="2100" b="0" dirty="0">
                <a:solidFill>
                  <a:schemeClr val="tx1"/>
                </a:solidFill>
              </a:rPr>
              <a:t>Agency’s Chart of Accounts (final):</a:t>
            </a:r>
            <a:r>
              <a:rPr lang="en-US" sz="2100" dirty="0"/>
              <a:t>		</a:t>
            </a:r>
            <a:endParaRPr lang="en-US" sz="2100" dirty="0">
              <a:solidFill>
                <a:schemeClr val="bg1">
                  <a:lumMod val="85000"/>
                </a:schemeClr>
              </a:solidFill>
            </a:endParaRPr>
          </a:p>
        </p:txBody>
      </p:sp>
      <p:sp>
        <p:nvSpPr>
          <p:cNvPr id="5" name="Slide Number Placeholder 4">
            <a:extLst>
              <a:ext uri="{FF2B5EF4-FFF2-40B4-BE49-F238E27FC236}">
                <a16:creationId xmlns:a16="http://schemas.microsoft.com/office/drawing/2014/main" id="{8EB352C9-4B10-4CF1-9BA1-4C6A33DB0028}"/>
              </a:ext>
            </a:extLst>
          </p:cNvPr>
          <p:cNvSpPr>
            <a:spLocks noGrp="1"/>
          </p:cNvSpPr>
          <p:nvPr>
            <p:ph type="sldNum" sz="quarter" idx="4"/>
          </p:nvPr>
        </p:nvSpPr>
        <p:spPr/>
        <p:txBody>
          <a:bodyPr/>
          <a:lstStyle/>
          <a:p>
            <a:pPr>
              <a:defRPr/>
            </a:pPr>
            <a:fld id="{70265E95-77F9-457A-9EE3-4D9004F83F9A}" type="slidenum">
              <a:rPr lang="en-US" smtClean="0"/>
              <a:pPr>
                <a:defRPr/>
              </a:pPr>
              <a:t>13</a:t>
            </a:fld>
            <a:endParaRPr lang="en-US" dirty="0"/>
          </a:p>
        </p:txBody>
      </p:sp>
    </p:spTree>
    <p:extLst>
      <p:ext uri="{BB962C8B-B14F-4D97-AF65-F5344CB8AC3E}">
        <p14:creationId xmlns:p14="http://schemas.microsoft.com/office/powerpoint/2010/main" val="2356244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white">
          <a:xfrm>
            <a:off x="685800" y="304800"/>
            <a:ext cx="8001000" cy="1295400"/>
          </a:xfrm>
        </p:spPr>
        <p:txBody>
          <a:bodyPr lIns="91440" tIns="45720" rIns="91440" bIns="45720" anchor="t"/>
          <a:lstStyle/>
          <a:p>
            <a:r>
              <a:rPr lang="en-US" dirty="0"/>
              <a:t>1. Getting Started - </a:t>
            </a:r>
            <a:r>
              <a:rPr lang="en-US" sz="2100" dirty="0"/>
              <a:t>Accounting System Requirements</a:t>
            </a:r>
            <a:br>
              <a:rPr lang="en-US" sz="1800" dirty="0"/>
            </a:br>
            <a:r>
              <a:rPr lang="en-US" dirty="0"/>
              <a:t> </a:t>
            </a:r>
            <a:br>
              <a:rPr lang="en-US" dirty="0"/>
            </a:br>
            <a:r>
              <a:rPr lang="en-US" sz="2100" b="0" dirty="0">
                <a:solidFill>
                  <a:schemeClr val="tx1"/>
                </a:solidFill>
              </a:rPr>
              <a:t>Egrants Reporting: </a:t>
            </a:r>
            <a:endParaRPr lang="en-US" sz="2100" dirty="0"/>
          </a:p>
        </p:txBody>
      </p:sp>
      <p:pic>
        <p:nvPicPr>
          <p:cNvPr id="12" name="Picture 11">
            <a:extLst>
              <a:ext uri="{FF2B5EF4-FFF2-40B4-BE49-F238E27FC236}">
                <a16:creationId xmlns:a16="http://schemas.microsoft.com/office/drawing/2014/main" id="{0E758E59-63ED-4337-A0A7-9F55FF32814E}"/>
              </a:ext>
            </a:extLst>
          </p:cNvPr>
          <p:cNvPicPr>
            <a:picLocks noChangeAspect="1"/>
          </p:cNvPicPr>
          <p:nvPr/>
        </p:nvPicPr>
        <p:blipFill>
          <a:blip r:embed="rId3"/>
          <a:stretch>
            <a:fillRect/>
          </a:stretch>
        </p:blipFill>
        <p:spPr>
          <a:xfrm>
            <a:off x="304800" y="1524000"/>
            <a:ext cx="8382000" cy="4587875"/>
          </a:xfrm>
          <a:prstGeom prst="rect">
            <a:avLst/>
          </a:prstGeom>
          <a:ln>
            <a:solidFill>
              <a:schemeClr val="tx1"/>
            </a:solidFill>
          </a:ln>
        </p:spPr>
      </p:pic>
      <p:sp>
        <p:nvSpPr>
          <p:cNvPr id="5" name="Slide Number Placeholder 4">
            <a:extLst>
              <a:ext uri="{FF2B5EF4-FFF2-40B4-BE49-F238E27FC236}">
                <a16:creationId xmlns:a16="http://schemas.microsoft.com/office/drawing/2014/main" id="{477CF5D4-3B65-4DE2-A774-2C6EE04A05B7}"/>
              </a:ext>
            </a:extLst>
          </p:cNvPr>
          <p:cNvSpPr>
            <a:spLocks noGrp="1"/>
          </p:cNvSpPr>
          <p:nvPr>
            <p:ph type="sldNum" sz="quarter" idx="4"/>
          </p:nvPr>
        </p:nvSpPr>
        <p:spPr/>
        <p:txBody>
          <a:bodyPr/>
          <a:lstStyle/>
          <a:p>
            <a:pPr>
              <a:defRPr/>
            </a:pPr>
            <a:fld id="{70265E95-77F9-457A-9EE3-4D9004F83F9A}" type="slidenum">
              <a:rPr lang="en-US" smtClean="0"/>
              <a:pPr>
                <a:defRPr/>
              </a:pPr>
              <a:t>14</a:t>
            </a:fld>
            <a:endParaRPr lang="en-US" dirty="0"/>
          </a:p>
        </p:txBody>
      </p:sp>
    </p:spTree>
    <p:extLst>
      <p:ext uri="{BB962C8B-B14F-4D97-AF65-F5344CB8AC3E}">
        <p14:creationId xmlns:p14="http://schemas.microsoft.com/office/powerpoint/2010/main" val="42093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Time and Effort (Recording and Reporting)</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algn="l">
              <a:buClr>
                <a:schemeClr val="tx1"/>
              </a:buClr>
            </a:pPr>
            <a:r>
              <a:rPr lang="en-US" sz="1400" dirty="0">
                <a:ea typeface="Times New Roman" panose="02020603050405020304" pitchFamily="18" charset="0"/>
              </a:rPr>
              <a:t>Time and effort reports (timesheets) are required for all personnel which are funded with PCCD grants. (Applicant’s Manual) </a:t>
            </a:r>
          </a:p>
          <a:p>
            <a:pPr algn="l">
              <a:buClr>
                <a:schemeClr val="tx1"/>
              </a:buClr>
            </a:pPr>
            <a:endParaRPr lang="en-US" sz="1400" dirty="0">
              <a:ea typeface="Times New Roman" panose="02020603050405020304" pitchFamily="18" charset="0"/>
            </a:endParaRPr>
          </a:p>
          <a:p>
            <a:pPr>
              <a:buClr>
                <a:schemeClr val="tx1"/>
              </a:buClr>
            </a:pPr>
            <a:r>
              <a:rPr lang="en-US" sz="1400" dirty="0">
                <a:ea typeface="Times New Roman" panose="02020603050405020304" pitchFamily="18" charset="0"/>
              </a:rPr>
              <a:t>Minimum standards for employees working on more than </a:t>
            </a:r>
            <a:r>
              <a:rPr lang="en-US" sz="1400" u="sng" dirty="0">
                <a:ea typeface="Times New Roman" panose="02020603050405020304" pitchFamily="18" charset="0"/>
              </a:rPr>
              <a:t>one activity</a:t>
            </a:r>
            <a:r>
              <a:rPr lang="en-US" sz="1400" dirty="0">
                <a:ea typeface="Times New Roman" panose="02020603050405020304" pitchFamily="18" charset="0"/>
              </a:rPr>
              <a:t>:</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Must be an after-the-fact determination of the employee's actual effort.  (Using a budget estimate instead of reporting the actual time the employee spent working on the project does not qualify as support for charges to awards)</a:t>
            </a:r>
          </a:p>
          <a:p>
            <a:pPr marL="628650" lvl="1" indent="-171450" algn="l">
              <a:spcAft>
                <a:spcPts val="600"/>
              </a:spcAft>
              <a:buClr>
                <a:schemeClr val="tx1"/>
              </a:buClr>
              <a:buFont typeface="Arial" panose="020B0604020202020204" pitchFamily="34" charset="0"/>
              <a:buChar char="•"/>
            </a:pPr>
            <a:r>
              <a:rPr lang="en-US" sz="1400" dirty="0"/>
              <a:t>Must account for total activity (grant and non-grant) for which employees are compensated and which is required in fulfillment of their obligations to the organization.</a:t>
            </a:r>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84E8BDA6-A053-46FA-BE83-D68D71DA6F27}"/>
              </a:ext>
            </a:extLst>
          </p:cNvPr>
          <p:cNvSpPr>
            <a:spLocks noGrp="1"/>
          </p:cNvSpPr>
          <p:nvPr>
            <p:ph type="sldNum" sz="quarter" idx="4"/>
          </p:nvPr>
        </p:nvSpPr>
        <p:spPr/>
        <p:txBody>
          <a:bodyPr/>
          <a:lstStyle/>
          <a:p>
            <a:pPr>
              <a:defRPr/>
            </a:pPr>
            <a:fld id="{70265E95-77F9-457A-9EE3-4D9004F83F9A}" type="slidenum">
              <a:rPr lang="en-US" smtClean="0"/>
              <a:pPr>
                <a:defRPr/>
              </a:pPr>
              <a:t>15</a:t>
            </a:fld>
            <a:endParaRPr lang="en-US" dirty="0"/>
          </a:p>
        </p:txBody>
      </p:sp>
    </p:spTree>
    <p:extLst>
      <p:ext uri="{BB962C8B-B14F-4D97-AF65-F5344CB8AC3E}">
        <p14:creationId xmlns:p14="http://schemas.microsoft.com/office/powerpoint/2010/main" val="247504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Time and Effort Reporting</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a:buClr>
                <a:schemeClr val="tx1"/>
              </a:buClr>
            </a:pPr>
            <a:r>
              <a:rPr lang="en-US" sz="1400" dirty="0">
                <a:ea typeface="Times New Roman" panose="02020603050405020304" pitchFamily="18" charset="0"/>
              </a:rPr>
              <a:t>Minimum standards for employees working on more than </a:t>
            </a:r>
            <a:r>
              <a:rPr lang="en-US" sz="1400" u="sng" dirty="0">
                <a:ea typeface="Times New Roman" panose="02020603050405020304" pitchFamily="18" charset="0"/>
              </a:rPr>
              <a:t>one activity</a:t>
            </a:r>
            <a:r>
              <a:rPr lang="en-US" sz="1400" dirty="0">
                <a:ea typeface="Times New Roman" panose="02020603050405020304" pitchFamily="18" charset="0"/>
              </a:rPr>
              <a:t>:</a:t>
            </a:r>
          </a:p>
          <a:p>
            <a:pPr>
              <a:buClr>
                <a:schemeClr val="tx1"/>
              </a:buClr>
            </a:pPr>
            <a:r>
              <a:rPr lang="en-US" sz="1400" dirty="0">
                <a:ea typeface="Times New Roman" panose="02020603050405020304" pitchFamily="18" charset="0"/>
              </a:rPr>
              <a:t>(continued)</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Timesheets must be signed by both the employee and a supervisor with first-hand knowledge of the activities performed by the employee. (Note: Executive Director and Supervisor’s timesheets must also be signed.  The Executive Director’s timesheet must be signed by a member of the Board of Directors.)</a:t>
            </a:r>
          </a:p>
          <a:p>
            <a:pPr marL="628650" lvl="1" indent="-171450" algn="l">
              <a:spcAft>
                <a:spcPts val="600"/>
              </a:spcAft>
              <a:buClr>
                <a:schemeClr val="tx1"/>
              </a:buClr>
              <a:buFont typeface="Arial" panose="020B0604020202020204" pitchFamily="34" charset="0"/>
              <a:buChar char="•"/>
            </a:pPr>
            <a:r>
              <a:rPr lang="en-US" sz="1400" dirty="0"/>
              <a:t>Must be prepared at least monthly to correspond to one or more pay periods.</a:t>
            </a:r>
          </a:p>
          <a:p>
            <a:pPr marL="628650" lvl="1" indent="-171450" algn="l">
              <a:spcAft>
                <a:spcPts val="600"/>
              </a:spcAft>
              <a:buClr>
                <a:schemeClr val="tx1"/>
              </a:buClr>
              <a:buFont typeface="Arial" panose="020B0604020202020204" pitchFamily="34" charset="0"/>
              <a:buChar char="•"/>
            </a:pPr>
            <a:r>
              <a:rPr lang="en-US" sz="1400" dirty="0"/>
              <a:t>Volunteer time and personnel costs being used as match must be accounted for in the same manner as personnel being charged to the grant.</a:t>
            </a:r>
          </a:p>
          <a:p>
            <a:pPr marL="628650" lvl="1" indent="-171450" algn="l">
              <a:spcAft>
                <a:spcPts val="600"/>
              </a:spcAft>
              <a:buClr>
                <a:schemeClr val="tx1"/>
              </a:buClr>
              <a:buFont typeface="Arial" panose="020B0604020202020204" pitchFamily="34" charset="0"/>
              <a:buChar char="•"/>
            </a:pPr>
            <a:endParaRPr lang="en-US" sz="1400" dirty="0"/>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A8F6B20B-43D9-4402-8032-6592934F867B}"/>
              </a:ext>
            </a:extLst>
          </p:cNvPr>
          <p:cNvSpPr>
            <a:spLocks noGrp="1"/>
          </p:cNvSpPr>
          <p:nvPr>
            <p:ph type="sldNum" sz="quarter" idx="4"/>
          </p:nvPr>
        </p:nvSpPr>
        <p:spPr/>
        <p:txBody>
          <a:bodyPr/>
          <a:lstStyle/>
          <a:p>
            <a:pPr>
              <a:defRPr/>
            </a:pPr>
            <a:fld id="{70265E95-77F9-457A-9EE3-4D9004F83F9A}" type="slidenum">
              <a:rPr lang="en-US" smtClean="0"/>
              <a:pPr>
                <a:defRPr/>
              </a:pPr>
              <a:t>16</a:t>
            </a:fld>
            <a:endParaRPr lang="en-US" dirty="0"/>
          </a:p>
        </p:txBody>
      </p:sp>
    </p:spTree>
    <p:extLst>
      <p:ext uri="{BB962C8B-B14F-4D97-AF65-F5344CB8AC3E}">
        <p14:creationId xmlns:p14="http://schemas.microsoft.com/office/powerpoint/2010/main" val="1865716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14400"/>
            <a:ext cx="7772400" cy="1295397"/>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Time and Effort Reporting (Timesheet Example)</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lvl="1" algn="l">
              <a:spcAft>
                <a:spcPts val="600"/>
              </a:spcAft>
              <a:buClr>
                <a:schemeClr val="tx1"/>
              </a:buClr>
            </a:pPr>
            <a:endParaRPr lang="en-US" sz="1200" dirty="0"/>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pic>
        <p:nvPicPr>
          <p:cNvPr id="6" name="Picture 5">
            <a:extLst>
              <a:ext uri="{FF2B5EF4-FFF2-40B4-BE49-F238E27FC236}">
                <a16:creationId xmlns:a16="http://schemas.microsoft.com/office/drawing/2014/main" id="{54B2F0B3-98BA-4C75-BCCF-A7B7A0438211}"/>
              </a:ext>
            </a:extLst>
          </p:cNvPr>
          <p:cNvPicPr>
            <a:picLocks noChangeAspect="1"/>
          </p:cNvPicPr>
          <p:nvPr/>
        </p:nvPicPr>
        <p:blipFill>
          <a:blip r:embed="rId3"/>
          <a:stretch>
            <a:fillRect/>
          </a:stretch>
        </p:blipFill>
        <p:spPr>
          <a:xfrm>
            <a:off x="457200" y="1922173"/>
            <a:ext cx="8001000" cy="4097627"/>
          </a:xfrm>
          <a:prstGeom prst="rect">
            <a:avLst/>
          </a:prstGeom>
          <a:ln>
            <a:solidFill>
              <a:schemeClr val="tx1"/>
            </a:solidFill>
          </a:ln>
        </p:spPr>
      </p:pic>
      <p:sp>
        <p:nvSpPr>
          <p:cNvPr id="7" name="Slide Number Placeholder 6">
            <a:extLst>
              <a:ext uri="{FF2B5EF4-FFF2-40B4-BE49-F238E27FC236}">
                <a16:creationId xmlns:a16="http://schemas.microsoft.com/office/drawing/2014/main" id="{651EAA52-4C4C-4B8A-9E47-7FFDCEBDB066}"/>
              </a:ext>
            </a:extLst>
          </p:cNvPr>
          <p:cNvSpPr>
            <a:spLocks noGrp="1"/>
          </p:cNvSpPr>
          <p:nvPr>
            <p:ph type="sldNum" sz="quarter" idx="4"/>
          </p:nvPr>
        </p:nvSpPr>
        <p:spPr/>
        <p:txBody>
          <a:bodyPr/>
          <a:lstStyle/>
          <a:p>
            <a:pPr>
              <a:defRPr/>
            </a:pPr>
            <a:fld id="{70265E95-77F9-457A-9EE3-4D9004F83F9A}" type="slidenum">
              <a:rPr lang="en-US" smtClean="0"/>
              <a:pPr>
                <a:defRPr/>
              </a:pPr>
              <a:t>17</a:t>
            </a:fld>
            <a:endParaRPr lang="en-US" dirty="0"/>
          </a:p>
        </p:txBody>
      </p:sp>
    </p:spTree>
    <p:extLst>
      <p:ext uri="{BB962C8B-B14F-4D97-AF65-F5344CB8AC3E}">
        <p14:creationId xmlns:p14="http://schemas.microsoft.com/office/powerpoint/2010/main" val="121424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Time and Effort Reporting</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a:buClr>
                <a:schemeClr val="tx1"/>
              </a:buClr>
            </a:pPr>
            <a:r>
              <a:rPr lang="en-US" sz="1400" dirty="0">
                <a:ea typeface="Times New Roman" panose="02020603050405020304" pitchFamily="18" charset="0"/>
              </a:rPr>
              <a:t>Minimum standards for employees working on a </a:t>
            </a:r>
            <a:r>
              <a:rPr lang="en-US" sz="1400" u="sng" dirty="0">
                <a:ea typeface="Times New Roman" panose="02020603050405020304" pitchFamily="18" charset="0"/>
              </a:rPr>
              <a:t>single activity</a:t>
            </a:r>
            <a:r>
              <a:rPr lang="en-US" sz="1400" dirty="0">
                <a:ea typeface="Times New Roman" panose="02020603050405020304" pitchFamily="18" charset="0"/>
              </a:rPr>
              <a:t>:</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Must be an after-the-fact certification that the employee worked 100 percent of their time on activities eligible for reimbursement under the grant project.</a:t>
            </a:r>
          </a:p>
          <a:p>
            <a:pPr marL="628650" lvl="1" indent="-171450" algn="l">
              <a:spcAft>
                <a:spcPts val="600"/>
              </a:spcAft>
              <a:buClr>
                <a:schemeClr val="tx1"/>
              </a:buClr>
              <a:buFont typeface="Arial" panose="020B0604020202020204" pitchFamily="34" charset="0"/>
              <a:buChar char="•"/>
            </a:pPr>
            <a:r>
              <a:rPr lang="en-US" sz="1400" dirty="0"/>
              <a:t>Must be prepared no less frequently than every 6 months.</a:t>
            </a:r>
          </a:p>
          <a:p>
            <a:pPr marL="628650" lvl="1" indent="-171450" algn="l">
              <a:spcAft>
                <a:spcPts val="600"/>
              </a:spcAft>
              <a:buClr>
                <a:schemeClr val="tx1"/>
              </a:buClr>
              <a:buFont typeface="Arial" panose="020B0604020202020204" pitchFamily="34" charset="0"/>
              <a:buChar char="•"/>
            </a:pPr>
            <a:r>
              <a:rPr lang="en-US" sz="1400" dirty="0"/>
              <a:t>Must have certification statements signed by both the employee and a supervisor with first-hand knowledge of the activities performed by the employee. (Note: Executive Director and Supervisor’s certifications must also be signed.  The Executive Director’s timesheet must be signed by a member of the Board of Directors.)</a:t>
            </a:r>
          </a:p>
          <a:p>
            <a:pPr marL="628650" lvl="1" indent="-171450" algn="l">
              <a:spcAft>
                <a:spcPts val="600"/>
              </a:spcAft>
              <a:buClr>
                <a:schemeClr val="tx1"/>
              </a:buClr>
              <a:buFont typeface="Arial" panose="020B0604020202020204" pitchFamily="34" charset="0"/>
              <a:buChar char="•"/>
            </a:pPr>
            <a:r>
              <a:rPr lang="en-US" sz="1400" dirty="0"/>
              <a:t>Applies to full-time and part-time employees.</a:t>
            </a:r>
            <a:endParaRPr lang="en-US" sz="1200" dirty="0"/>
          </a:p>
          <a:p>
            <a:pPr lvl="1" algn="l">
              <a:spcAft>
                <a:spcPts val="600"/>
              </a:spcAft>
              <a:buClr>
                <a:schemeClr val="tx1"/>
              </a:buClr>
            </a:pPr>
            <a:endParaRPr lang="en-US" sz="1200" dirty="0"/>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084B62CE-4618-40E7-BE6D-04FAD7DCFD51}"/>
              </a:ext>
            </a:extLst>
          </p:cNvPr>
          <p:cNvSpPr>
            <a:spLocks noGrp="1"/>
          </p:cNvSpPr>
          <p:nvPr>
            <p:ph type="sldNum" sz="quarter" idx="4"/>
          </p:nvPr>
        </p:nvSpPr>
        <p:spPr/>
        <p:txBody>
          <a:bodyPr/>
          <a:lstStyle/>
          <a:p>
            <a:pPr>
              <a:defRPr/>
            </a:pPr>
            <a:fld id="{70265E95-77F9-457A-9EE3-4D9004F83F9A}" type="slidenum">
              <a:rPr lang="en-US" smtClean="0"/>
              <a:pPr>
                <a:defRPr/>
              </a:pPr>
              <a:t>18</a:t>
            </a:fld>
            <a:endParaRPr lang="en-US" dirty="0"/>
          </a:p>
        </p:txBody>
      </p:sp>
    </p:spTree>
    <p:extLst>
      <p:ext uri="{BB962C8B-B14F-4D97-AF65-F5344CB8AC3E}">
        <p14:creationId xmlns:p14="http://schemas.microsoft.com/office/powerpoint/2010/main" val="1124968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90600"/>
            <a:ext cx="7772400" cy="1219197"/>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3200" b="0" dirty="0">
                <a:solidFill>
                  <a:srgbClr val="000000"/>
                </a:solidFill>
              </a:rPr>
            </a:br>
            <a:r>
              <a:rPr lang="en-US" sz="2400" b="0" dirty="0">
                <a:solidFill>
                  <a:srgbClr val="000000"/>
                </a:solidFill>
              </a:rPr>
              <a:t>Time and Effort Reporting </a:t>
            </a:r>
            <a:r>
              <a:rPr lang="en-US" sz="1600" b="0" dirty="0">
                <a:solidFill>
                  <a:srgbClr val="000000"/>
                </a:solidFill>
              </a:rPr>
              <a:t>(100% Time Certification Example)</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lvl="1" algn="l">
              <a:spcAft>
                <a:spcPts val="600"/>
              </a:spcAft>
              <a:buClr>
                <a:schemeClr val="tx1"/>
              </a:buClr>
            </a:pPr>
            <a:endParaRPr lang="en-US" sz="1200" dirty="0"/>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pic>
        <p:nvPicPr>
          <p:cNvPr id="7" name="Picture 6">
            <a:extLst>
              <a:ext uri="{FF2B5EF4-FFF2-40B4-BE49-F238E27FC236}">
                <a16:creationId xmlns:a16="http://schemas.microsoft.com/office/drawing/2014/main" id="{C054D751-FB68-4BBB-95F8-F6973C4D2068}"/>
              </a:ext>
            </a:extLst>
          </p:cNvPr>
          <p:cNvPicPr>
            <a:picLocks noChangeAspect="1"/>
          </p:cNvPicPr>
          <p:nvPr/>
        </p:nvPicPr>
        <p:blipFill>
          <a:blip r:embed="rId3"/>
          <a:stretch>
            <a:fillRect/>
          </a:stretch>
        </p:blipFill>
        <p:spPr>
          <a:xfrm>
            <a:off x="609600" y="2057400"/>
            <a:ext cx="7698905" cy="3810000"/>
          </a:xfrm>
          <a:prstGeom prst="rect">
            <a:avLst/>
          </a:prstGeom>
          <a:ln>
            <a:solidFill>
              <a:schemeClr val="tx1"/>
            </a:solidFill>
          </a:ln>
        </p:spPr>
      </p:pic>
      <p:sp>
        <p:nvSpPr>
          <p:cNvPr id="6" name="Slide Number Placeholder 5">
            <a:extLst>
              <a:ext uri="{FF2B5EF4-FFF2-40B4-BE49-F238E27FC236}">
                <a16:creationId xmlns:a16="http://schemas.microsoft.com/office/drawing/2014/main" id="{A30BA6DB-603B-4C89-A8B1-08A62D55AC2C}"/>
              </a:ext>
            </a:extLst>
          </p:cNvPr>
          <p:cNvSpPr>
            <a:spLocks noGrp="1"/>
          </p:cNvSpPr>
          <p:nvPr>
            <p:ph type="sldNum" sz="quarter" idx="4"/>
          </p:nvPr>
        </p:nvSpPr>
        <p:spPr/>
        <p:txBody>
          <a:bodyPr/>
          <a:lstStyle/>
          <a:p>
            <a:pPr>
              <a:defRPr/>
            </a:pPr>
            <a:fld id="{70265E95-77F9-457A-9EE3-4D9004F83F9A}" type="slidenum">
              <a:rPr lang="en-US" smtClean="0"/>
              <a:pPr>
                <a:defRPr/>
              </a:pPr>
              <a:t>19</a:t>
            </a:fld>
            <a:endParaRPr lang="en-US" dirty="0"/>
          </a:p>
        </p:txBody>
      </p:sp>
    </p:spTree>
    <p:extLst>
      <p:ext uri="{BB962C8B-B14F-4D97-AF65-F5344CB8AC3E}">
        <p14:creationId xmlns:p14="http://schemas.microsoft.com/office/powerpoint/2010/main" val="291324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600200"/>
            <a:ext cx="7772400" cy="4038600"/>
          </a:xfrm>
        </p:spPr>
        <p:txBody>
          <a:bodyPr/>
          <a:lstStyle/>
          <a:p>
            <a:r>
              <a:rPr lang="en-US" sz="2400" dirty="0"/>
              <a:t>About PCCD</a:t>
            </a:r>
            <a:br>
              <a:rPr lang="en-US" sz="2400" dirty="0"/>
            </a:br>
            <a:br>
              <a:rPr lang="en-US" sz="2400" dirty="0"/>
            </a:br>
            <a:r>
              <a:rPr lang="en-US" sz="2400" i="1" dirty="0"/>
              <a:t>PCCD's mission is to enhance the quality, coordination, and planning within the criminal and juvenile justice systems, to facilitate the delivery of services to victims of crime, and to increase the safety of our communities.</a:t>
            </a:r>
            <a:br>
              <a:rPr lang="en-US" sz="2400" b="0" dirty="0"/>
            </a:br>
            <a:br>
              <a:rPr lang="en-US" dirty="0"/>
            </a:br>
            <a:endParaRPr lang="en-US" dirty="0"/>
          </a:p>
        </p:txBody>
      </p:sp>
      <p:sp>
        <p:nvSpPr>
          <p:cNvPr id="3" name="Slide Number Placeholder 2">
            <a:extLst>
              <a:ext uri="{FF2B5EF4-FFF2-40B4-BE49-F238E27FC236}">
                <a16:creationId xmlns:a16="http://schemas.microsoft.com/office/drawing/2014/main" id="{61FA80CB-C020-41F9-BBF2-9574D0FF856D}"/>
              </a:ext>
            </a:extLst>
          </p:cNvPr>
          <p:cNvSpPr>
            <a:spLocks noGrp="1"/>
          </p:cNvSpPr>
          <p:nvPr>
            <p:ph type="sldNum" sz="quarter" idx="4"/>
          </p:nvPr>
        </p:nvSpPr>
        <p:spPr/>
        <p:txBody>
          <a:bodyPr/>
          <a:lstStyle/>
          <a:p>
            <a:pPr>
              <a:defRPr/>
            </a:pPr>
            <a:fld id="{70265E95-77F9-457A-9EE3-4D9004F83F9A}" type="slidenum">
              <a:rPr lang="en-US" smtClean="0"/>
              <a:pPr>
                <a:defRPr/>
              </a:pPr>
              <a:t>2</a:t>
            </a:fld>
            <a:endParaRPr lang="en-US" dirty="0"/>
          </a:p>
        </p:txBody>
      </p:sp>
    </p:spTree>
    <p:extLst>
      <p:ext uri="{BB962C8B-B14F-4D97-AF65-F5344CB8AC3E}">
        <p14:creationId xmlns:p14="http://schemas.microsoft.com/office/powerpoint/2010/main" val="2898422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90601"/>
            <a:ext cx="7772400" cy="121919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Procurement Policies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981200"/>
            <a:ext cx="8077200" cy="4191000"/>
          </a:xfrm>
        </p:spPr>
        <p:txBody>
          <a:bodyPr/>
          <a:lstStyle/>
          <a:p>
            <a:pPr algn="l">
              <a:buClr>
                <a:schemeClr val="tx1"/>
              </a:buClr>
            </a:pPr>
            <a:r>
              <a:rPr lang="en-US" sz="1400" dirty="0">
                <a:ea typeface="Times New Roman" panose="02020603050405020304" pitchFamily="18" charset="0"/>
              </a:rPr>
              <a:t>Methods of Procurement – Subgrantees must use one of the following methods of procurement:</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b="1" u="sng" dirty="0"/>
              <a:t>Procurement by micro-purchases</a:t>
            </a:r>
            <a:r>
              <a:rPr lang="en-US" sz="1400" dirty="0"/>
              <a:t>. Procurement by micro-purchase is the acquisition of supplies or services, the aggregate dollar amount of which does not exceed the micro-purchase threshold (more than $10,000.00). To the extent practicable, the subgrantee must distribute micro-purchases equitably among qualified suppliers. While competitive purchasing is always encouraged, micro-purchases may be awarded without soliciting competitive quotations if the subgrantee considers the price to be reasonable.</a:t>
            </a:r>
          </a:p>
          <a:p>
            <a:pPr marL="628650" lvl="1" indent="-171450" algn="l">
              <a:spcAft>
                <a:spcPts val="600"/>
              </a:spcAft>
              <a:buClr>
                <a:schemeClr val="tx1"/>
              </a:buClr>
              <a:buFont typeface="Arial" panose="020B0604020202020204" pitchFamily="34" charset="0"/>
              <a:buChar char="•"/>
            </a:pPr>
            <a:r>
              <a:rPr lang="en-US" sz="1400" b="1" u="sng" dirty="0"/>
              <a:t>Procurement by small purchase procedures</a:t>
            </a:r>
            <a:r>
              <a:rPr lang="en-US" sz="1400" dirty="0"/>
              <a:t>. Small purchase procedures are those relatively simple and informal procurement methods for securing services, supplies, or other property that do not cost more than the Simplified Acquisition Threshold ($10,000.00-$250,000.00). If small purchase procedures are used, price or rate quotations must be obtained from an adequate number of qualified sources. The applicant agency must keep documentation on file to support, verify, and justify the competitive method of procurement.</a:t>
            </a:r>
          </a:p>
          <a:p>
            <a:pPr lvl="1" algn="l">
              <a:spcAft>
                <a:spcPts val="600"/>
              </a:spcAft>
              <a:buClr>
                <a:schemeClr val="tx1"/>
              </a:buClr>
            </a:pPr>
            <a:r>
              <a:rPr lang="en-US" sz="1200" dirty="0"/>
              <a:t>Note: A proposed formal advertised or competitive negotiated procurement for which only </a:t>
            </a:r>
            <a:r>
              <a:rPr lang="en-US" sz="1200" b="1" u="sng" dirty="0"/>
              <a:t>one bid or proposal is received is deemed to be a noncompetitive procurement</a:t>
            </a:r>
            <a:r>
              <a:rPr lang="en-US" sz="1200" dirty="0"/>
              <a:t>. If this occurs, a </a:t>
            </a:r>
            <a:r>
              <a:rPr lang="en-US" sz="1200" u="sng" dirty="0"/>
              <a:t>PCCD sole source approval </a:t>
            </a:r>
            <a:r>
              <a:rPr lang="en-US" sz="1200" dirty="0"/>
              <a:t>must be secured – Please reach out to the PCCD fiscal contact listed on your grant for assistance as special rules may apply.</a:t>
            </a:r>
          </a:p>
          <a:p>
            <a:pPr lvl="1" algn="l">
              <a:spcAft>
                <a:spcPts val="600"/>
              </a:spcAft>
              <a:buClr>
                <a:schemeClr val="tx1"/>
              </a:buClr>
            </a:pPr>
            <a:r>
              <a:rPr lang="en-US" sz="1400" dirty="0"/>
              <a:t> </a:t>
            </a: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CCA94913-CF8E-439E-91D6-E5A477341C7E}"/>
              </a:ext>
            </a:extLst>
          </p:cNvPr>
          <p:cNvSpPr>
            <a:spLocks noGrp="1"/>
          </p:cNvSpPr>
          <p:nvPr>
            <p:ph type="sldNum" sz="quarter" idx="4"/>
          </p:nvPr>
        </p:nvSpPr>
        <p:spPr/>
        <p:txBody>
          <a:bodyPr/>
          <a:lstStyle/>
          <a:p>
            <a:pPr>
              <a:defRPr/>
            </a:pPr>
            <a:fld id="{70265E95-77F9-457A-9EE3-4D9004F83F9A}" type="slidenum">
              <a:rPr lang="en-US" smtClean="0"/>
              <a:pPr>
                <a:defRPr/>
              </a:pPr>
              <a:t>20</a:t>
            </a:fld>
            <a:endParaRPr lang="en-US" dirty="0"/>
          </a:p>
        </p:txBody>
      </p:sp>
    </p:spTree>
    <p:extLst>
      <p:ext uri="{BB962C8B-B14F-4D97-AF65-F5344CB8AC3E}">
        <p14:creationId xmlns:p14="http://schemas.microsoft.com/office/powerpoint/2010/main" val="307485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90601"/>
            <a:ext cx="7772400" cy="121919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Procurement Policies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905000"/>
            <a:ext cx="8077200" cy="4191000"/>
          </a:xfrm>
        </p:spPr>
        <p:txBody>
          <a:bodyPr/>
          <a:lstStyle/>
          <a:p>
            <a:pPr>
              <a:buClr>
                <a:schemeClr val="tx1"/>
              </a:buClr>
            </a:pPr>
            <a:r>
              <a:rPr lang="en-US" sz="1400" dirty="0"/>
              <a:t>(continued)</a:t>
            </a:r>
          </a:p>
          <a:p>
            <a:pPr marL="628650" lvl="1" indent="-171450" algn="l">
              <a:spcAft>
                <a:spcPts val="600"/>
              </a:spcAft>
              <a:buClr>
                <a:schemeClr val="tx1"/>
              </a:buClr>
              <a:buFont typeface="Arial" panose="020B0604020202020204" pitchFamily="34" charset="0"/>
              <a:buChar char="•"/>
            </a:pPr>
            <a:r>
              <a:rPr lang="en-US" sz="1400" b="1" u="sng" dirty="0"/>
              <a:t>Procurement by sealed bids</a:t>
            </a:r>
            <a:r>
              <a:rPr lang="en-US" sz="1400" b="1" dirty="0"/>
              <a:t>.  </a:t>
            </a:r>
            <a:r>
              <a:rPr lang="en-US" sz="1400" dirty="0"/>
              <a:t>Formal advertising is required for items that exceed the Simplified Acquisition Threshold (over $250,000.00). Bids are publicly solicited, and a firm fixed price contract (lump sum or unit price) is awarded to the responsible bidder whose bid, conforming with all the material terms and conditions of the invitation for bids, is the lowest in price. The applicant agency must follow the sealed bids/formal advertising procurement procedures and is required to maintain documentation on file to support and verify the sealed bid/formal advertising procurement.</a:t>
            </a:r>
          </a:p>
          <a:p>
            <a:pPr lvl="1" algn="l">
              <a:spcAft>
                <a:spcPts val="0"/>
              </a:spcAft>
              <a:buClr>
                <a:schemeClr val="tx1"/>
              </a:buClr>
            </a:pPr>
            <a:r>
              <a:rPr lang="en-US" sz="1400" b="1" dirty="0"/>
              <a:t>Please note</a:t>
            </a:r>
            <a:r>
              <a:rPr lang="en-US" sz="1400" dirty="0"/>
              <a:t>: </a:t>
            </a:r>
          </a:p>
          <a:p>
            <a:pPr marL="742950" lvl="1" indent="-285750" algn="l">
              <a:spcAft>
                <a:spcPts val="0"/>
              </a:spcAft>
              <a:buClr>
                <a:schemeClr val="tx1"/>
              </a:buClr>
              <a:buFont typeface="Arial" panose="020B0604020202020204" pitchFamily="34" charset="0"/>
              <a:buChar char="•"/>
            </a:pPr>
            <a:r>
              <a:rPr lang="en-US" sz="1400" dirty="0"/>
              <a:t>All procurement transactions shall be conducted in a manner which provides; maximum, open, free, and fair competition. </a:t>
            </a:r>
          </a:p>
          <a:p>
            <a:pPr marL="742950" lvl="1" indent="-285750" algn="l">
              <a:spcAft>
                <a:spcPts val="0"/>
              </a:spcAft>
              <a:buClr>
                <a:schemeClr val="tx1"/>
              </a:buClr>
              <a:buFont typeface="Arial" panose="020B0604020202020204" pitchFamily="34" charset="0"/>
              <a:buChar char="•"/>
            </a:pPr>
            <a:r>
              <a:rPr lang="en-US" sz="1400" dirty="0"/>
              <a:t>Procurement by competitive proposals is normally conducted when price or rate quotations are obtained from multiple qualified sources. </a:t>
            </a:r>
          </a:p>
          <a:p>
            <a:pPr marL="742950" lvl="1" indent="-285750" algn="l">
              <a:spcAft>
                <a:spcPts val="0"/>
              </a:spcAft>
              <a:buClr>
                <a:schemeClr val="tx1"/>
              </a:buClr>
              <a:buFont typeface="Arial" panose="020B0604020202020204" pitchFamily="34" charset="0"/>
              <a:buChar char="•"/>
            </a:pPr>
            <a:r>
              <a:rPr lang="en-US" sz="1400" dirty="0"/>
              <a:t>A proposed formal advertised or competitive negotiated procurement for which only </a:t>
            </a:r>
            <a:r>
              <a:rPr lang="en-US" sz="1400" b="1" u="sng" dirty="0"/>
              <a:t>one bid or proposal is received is deemed to be a noncompetitive procurement</a:t>
            </a:r>
            <a:r>
              <a:rPr lang="en-US" sz="1400" dirty="0"/>
              <a:t>. If this occurs, a </a:t>
            </a:r>
            <a:r>
              <a:rPr lang="en-US" sz="1400" u="sng" dirty="0"/>
              <a:t>PCCD sole source approval </a:t>
            </a:r>
            <a:r>
              <a:rPr lang="en-US" sz="1400" dirty="0"/>
              <a:t>must be secured – Please reach out to the PCCD fiscal contact listed on your grant for assistance as special rules may apply.</a:t>
            </a:r>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EAE39ACE-DEAE-415E-8CE8-0062F53BD889}"/>
              </a:ext>
            </a:extLst>
          </p:cNvPr>
          <p:cNvSpPr>
            <a:spLocks noGrp="1"/>
          </p:cNvSpPr>
          <p:nvPr>
            <p:ph type="sldNum" sz="quarter" idx="4"/>
          </p:nvPr>
        </p:nvSpPr>
        <p:spPr/>
        <p:txBody>
          <a:bodyPr/>
          <a:lstStyle/>
          <a:p>
            <a:pPr>
              <a:defRPr/>
            </a:pPr>
            <a:fld id="{70265E95-77F9-457A-9EE3-4D9004F83F9A}" type="slidenum">
              <a:rPr lang="en-US" smtClean="0"/>
              <a:pPr>
                <a:defRPr/>
              </a:pPr>
              <a:t>21</a:t>
            </a:fld>
            <a:endParaRPr lang="en-US" dirty="0"/>
          </a:p>
        </p:txBody>
      </p:sp>
    </p:spTree>
    <p:extLst>
      <p:ext uri="{BB962C8B-B14F-4D97-AF65-F5344CB8AC3E}">
        <p14:creationId xmlns:p14="http://schemas.microsoft.com/office/powerpoint/2010/main" val="740149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685800"/>
          </a:xfrm>
        </p:spPr>
        <p:txBody>
          <a:bodyPr/>
          <a:lstStyle/>
          <a:p>
            <a:r>
              <a:rPr lang="en-US" sz="2800" dirty="0">
                <a:solidFill>
                  <a:schemeClr val="tx1"/>
                </a:solidFill>
              </a:rPr>
              <a:t>2. Grants Reporting</a:t>
            </a: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04800" y="2133600"/>
            <a:ext cx="8077200" cy="3733800"/>
          </a:xfrm>
        </p:spPr>
        <p:txBody>
          <a:bodyPr/>
          <a:lstStyle/>
          <a:p>
            <a:pPr marL="457200" indent="-457200" algn="l">
              <a:buClr>
                <a:schemeClr val="tx1"/>
              </a:buClr>
              <a:buFont typeface="Arial" panose="020B0604020202020204" pitchFamily="34" charset="0"/>
              <a:buChar char="•"/>
            </a:pPr>
            <a:r>
              <a:rPr lang="en-US" sz="2800" dirty="0"/>
              <a:t>Submitting Quarterly Fiscal Reports</a:t>
            </a:r>
          </a:p>
          <a:p>
            <a:pPr marL="457200" indent="-457200" algn="l">
              <a:buClr>
                <a:schemeClr val="tx1"/>
              </a:buClr>
              <a:buFont typeface="Arial" panose="020B0604020202020204" pitchFamily="34" charset="0"/>
              <a:buChar char="•"/>
            </a:pPr>
            <a:r>
              <a:rPr lang="en-US" sz="2800" dirty="0"/>
              <a:t>Submitting Interim Reports</a:t>
            </a:r>
          </a:p>
          <a:p>
            <a:pPr marL="457200" indent="-457200" algn="l">
              <a:buClr>
                <a:schemeClr val="tx1"/>
              </a:buClr>
              <a:buFont typeface="Arial" panose="020B0604020202020204" pitchFamily="34" charset="0"/>
              <a:buChar char="•"/>
            </a:pPr>
            <a:r>
              <a:rPr lang="en-US" sz="2800" dirty="0"/>
              <a:t>Fiscal and Program Reporting Requirements</a:t>
            </a:r>
          </a:p>
        </p:txBody>
      </p:sp>
      <p:sp>
        <p:nvSpPr>
          <p:cNvPr id="6" name="Slide Number Placeholder 5">
            <a:extLst>
              <a:ext uri="{FF2B5EF4-FFF2-40B4-BE49-F238E27FC236}">
                <a16:creationId xmlns:a16="http://schemas.microsoft.com/office/drawing/2014/main" id="{BE38739F-2792-4938-9742-7770CF3B5283}"/>
              </a:ext>
            </a:extLst>
          </p:cNvPr>
          <p:cNvSpPr>
            <a:spLocks noGrp="1"/>
          </p:cNvSpPr>
          <p:nvPr>
            <p:ph type="sldNum" sz="quarter" idx="4"/>
          </p:nvPr>
        </p:nvSpPr>
        <p:spPr/>
        <p:txBody>
          <a:bodyPr/>
          <a:lstStyle/>
          <a:p>
            <a:pPr>
              <a:defRPr/>
            </a:pPr>
            <a:fld id="{70265E95-77F9-457A-9EE3-4D9004F83F9A}" type="slidenum">
              <a:rPr lang="en-US" smtClean="0"/>
              <a:pPr>
                <a:defRPr/>
              </a:pPr>
              <a:t>22</a:t>
            </a:fld>
            <a:endParaRPr lang="en-US" dirty="0"/>
          </a:p>
        </p:txBody>
      </p:sp>
    </p:spTree>
    <p:extLst>
      <p:ext uri="{BB962C8B-B14F-4D97-AF65-F5344CB8AC3E}">
        <p14:creationId xmlns:p14="http://schemas.microsoft.com/office/powerpoint/2010/main" val="882389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219199"/>
          </a:xfrm>
        </p:spPr>
        <p:txBody>
          <a:bodyPr/>
          <a:lstStyle/>
          <a:p>
            <a:pPr lvl="0">
              <a:spcBef>
                <a:spcPct val="20000"/>
              </a:spcBef>
              <a:buClr>
                <a:srgbClr val="000000"/>
              </a:buClr>
            </a:pPr>
            <a:r>
              <a:rPr lang="en-US" sz="2800" b="0" dirty="0">
                <a:solidFill>
                  <a:srgbClr val="A6A6A6"/>
                </a:solidFill>
              </a:rPr>
              <a:t>2. Grants Reporting </a:t>
            </a:r>
            <a:br>
              <a:rPr lang="en-US" sz="2800" b="0" dirty="0">
                <a:solidFill>
                  <a:srgbClr val="000000"/>
                </a:solidFill>
              </a:rPr>
            </a:br>
            <a:r>
              <a:rPr lang="en-US" sz="2800" b="0" dirty="0">
                <a:solidFill>
                  <a:srgbClr val="000000"/>
                </a:solidFill>
              </a:rPr>
              <a:t>Submitting Quarterly Fiscal Reports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90800"/>
            <a:ext cx="8077200" cy="3276600"/>
          </a:xfrm>
        </p:spPr>
        <p:txBody>
          <a:bodyPr/>
          <a:lstStyle/>
          <a:p>
            <a:pPr marL="285750" indent="-285750" algn="l">
              <a:buClr>
                <a:schemeClr val="tx1"/>
              </a:buClr>
              <a:buFont typeface="Arial" panose="020B0604020202020204" pitchFamily="34" charset="0"/>
              <a:buChar char="•"/>
            </a:pPr>
            <a:r>
              <a:rPr lang="en-US" sz="1400" dirty="0">
                <a:ea typeface="Times New Roman" panose="02020603050405020304" pitchFamily="18" charset="0"/>
              </a:rPr>
              <a:t>Subgrantees are required to report the fiscal status of each PCCD-funded project on a quarterly basis throughout the life of the project.</a:t>
            </a:r>
          </a:p>
          <a:p>
            <a:pPr algn="l">
              <a:buClr>
                <a:schemeClr val="tx1"/>
              </a:buClr>
            </a:pPr>
            <a:endParaRPr lang="en-US" sz="1400" dirty="0">
              <a:ea typeface="Times New Roman" panose="02020603050405020304" pitchFamily="18" charset="0"/>
            </a:endParaRPr>
          </a:p>
          <a:p>
            <a:pPr marL="285750" indent="-285750" algn="l">
              <a:buClr>
                <a:schemeClr val="tx1"/>
              </a:buClr>
              <a:buFont typeface="Arial" panose="020B0604020202020204" pitchFamily="34" charset="0"/>
              <a:buChar char="•"/>
            </a:pPr>
            <a:r>
              <a:rPr lang="en-US" sz="1400" dirty="0"/>
              <a:t>Fiscal reports are due within 20 days after the end of the calendar quarters (March 31, June 30, September 30, December 31). Fiscal reports form the basis for determining disbursements of federal/state funds and it is essential that these reports be submitted on time.</a:t>
            </a:r>
          </a:p>
          <a:p>
            <a:pPr algn="l">
              <a:buClr>
                <a:schemeClr val="tx1"/>
              </a:buClr>
            </a:pPr>
            <a:endParaRPr lang="en-US" sz="1400" dirty="0"/>
          </a:p>
          <a:p>
            <a:pPr marL="285750" indent="-285750" algn="l">
              <a:buClr>
                <a:schemeClr val="tx1"/>
              </a:buClr>
              <a:buFont typeface="Arial" panose="020B0604020202020204" pitchFamily="34" charset="0"/>
              <a:buChar char="•"/>
            </a:pPr>
            <a:r>
              <a:rPr lang="en-US" sz="1400" dirty="0"/>
              <a:t>Grantees have the option of reporting more frequently than a quarterly basis (IE monthly). Please check with your fiscal contact for more information. </a:t>
            </a:r>
            <a:endParaRPr lang="en-US" sz="1400" strike="sngStrike" dirty="0"/>
          </a:p>
          <a:p>
            <a:pPr marL="285750" indent="-285750" algn="l">
              <a:buClr>
                <a:schemeClr val="tx1"/>
              </a:buClr>
              <a:buFont typeface="Arial" panose="020B0604020202020204" pitchFamily="34" charset="0"/>
              <a:buChar char="•"/>
            </a:pPr>
            <a:endParaRPr lang="en-US" sz="1400" dirty="0"/>
          </a:p>
          <a:p>
            <a:pPr algn="l">
              <a:buClr>
                <a:schemeClr val="tx1"/>
              </a:buClr>
            </a:pPr>
            <a:endParaRPr lang="en-US" sz="1400" dirty="0"/>
          </a:p>
          <a:p>
            <a:pPr algn="l">
              <a:buClr>
                <a:schemeClr val="tx1"/>
              </a:buClr>
            </a:pPr>
            <a:endParaRPr lang="en-US" sz="1400" dirty="0"/>
          </a:p>
          <a:p>
            <a:pPr algn="l">
              <a:buClr>
                <a:schemeClr val="tx1"/>
              </a:buClr>
            </a:pPr>
            <a:endParaRPr lang="en-US" sz="1400" dirty="0"/>
          </a:p>
          <a:p>
            <a:pPr lvl="1" algn="l">
              <a:spcAft>
                <a:spcPts val="600"/>
              </a:spcAft>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02C830F3-ED23-4CBC-91F7-347A019BA3BA}"/>
              </a:ext>
            </a:extLst>
          </p:cNvPr>
          <p:cNvSpPr>
            <a:spLocks noGrp="1"/>
          </p:cNvSpPr>
          <p:nvPr>
            <p:ph type="sldNum" sz="quarter" idx="4"/>
          </p:nvPr>
        </p:nvSpPr>
        <p:spPr/>
        <p:txBody>
          <a:bodyPr/>
          <a:lstStyle/>
          <a:p>
            <a:pPr>
              <a:defRPr/>
            </a:pPr>
            <a:fld id="{70265E95-77F9-457A-9EE3-4D9004F83F9A}" type="slidenum">
              <a:rPr lang="en-US" smtClean="0"/>
              <a:pPr>
                <a:defRPr/>
              </a:pPr>
              <a:t>23</a:t>
            </a:fld>
            <a:endParaRPr lang="en-US" dirty="0"/>
          </a:p>
        </p:txBody>
      </p:sp>
    </p:spTree>
    <p:extLst>
      <p:ext uri="{BB962C8B-B14F-4D97-AF65-F5344CB8AC3E}">
        <p14:creationId xmlns:p14="http://schemas.microsoft.com/office/powerpoint/2010/main" val="3378558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066799"/>
          </a:xfrm>
        </p:spPr>
        <p:txBody>
          <a:bodyPr/>
          <a:lstStyle/>
          <a:p>
            <a:pPr lvl="0">
              <a:spcBef>
                <a:spcPct val="20000"/>
              </a:spcBef>
              <a:buClr>
                <a:srgbClr val="000000"/>
              </a:buClr>
            </a:pPr>
            <a:r>
              <a:rPr lang="en-US" sz="2800" b="0" dirty="0">
                <a:solidFill>
                  <a:srgbClr val="A6A6A6"/>
                </a:solidFill>
              </a:rPr>
              <a:t>2. Grants Reporting </a:t>
            </a:r>
            <a:br>
              <a:rPr lang="en-US" sz="3000" b="0" dirty="0">
                <a:solidFill>
                  <a:srgbClr val="000000"/>
                </a:solidFill>
              </a:rPr>
            </a:br>
            <a:r>
              <a:rPr lang="en-US" sz="1800" b="0" dirty="0">
                <a:solidFill>
                  <a:srgbClr val="000000"/>
                </a:solidFill>
              </a:rPr>
              <a:t>Quarterly Fiscal Report Substantiation</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133600"/>
            <a:ext cx="8077200" cy="3733800"/>
          </a:xfrm>
        </p:spPr>
        <p:txBody>
          <a:bodyPr/>
          <a:lstStyle/>
          <a:p>
            <a:pPr algn="l">
              <a:buClr>
                <a:schemeClr val="tx1"/>
              </a:buClr>
            </a:pPr>
            <a:r>
              <a:rPr lang="en-US" sz="1400" dirty="0"/>
              <a:t>Items needed:</a:t>
            </a:r>
          </a:p>
          <a:p>
            <a:pPr algn="l">
              <a:buClr>
                <a:schemeClr val="tx1"/>
              </a:buClr>
            </a:pPr>
            <a:endParaRPr lang="en-US" sz="1400" dirty="0"/>
          </a:p>
          <a:p>
            <a:pPr marL="342900" indent="-342900" algn="l">
              <a:buClr>
                <a:schemeClr val="tx1"/>
              </a:buClr>
              <a:buFont typeface="+mj-lt"/>
              <a:buAutoNum type="arabicPeriod"/>
            </a:pPr>
            <a:r>
              <a:rPr lang="en-US" sz="1400" dirty="0"/>
              <a:t>Accounting documentation – Verification that your agency expended the funding.</a:t>
            </a:r>
          </a:p>
          <a:p>
            <a:pPr marL="342900" indent="-342900" algn="l">
              <a:buClr>
                <a:schemeClr val="tx1"/>
              </a:buClr>
              <a:buFont typeface="+mj-lt"/>
              <a:buAutoNum type="arabicPeriod"/>
            </a:pPr>
            <a:endParaRPr lang="en-US" sz="1400" dirty="0"/>
          </a:p>
          <a:p>
            <a:pPr marL="342900" indent="-342900" algn="l">
              <a:buClr>
                <a:schemeClr val="tx1"/>
              </a:buClr>
              <a:buFont typeface="+mj-lt"/>
              <a:buAutoNum type="arabicPeriod"/>
            </a:pPr>
            <a:r>
              <a:rPr lang="en-US" sz="1400" dirty="0"/>
              <a:t>Egrants budget – Verifying that your fiscal report is within budget will avoid delays in your fiscal reporting being approved for reimbursement.</a:t>
            </a:r>
          </a:p>
          <a:p>
            <a:pPr marL="342900" indent="-342900" algn="l">
              <a:buClr>
                <a:schemeClr val="tx1"/>
              </a:buClr>
              <a:buFont typeface="+mj-lt"/>
              <a:buAutoNum type="arabicPeriod"/>
            </a:pPr>
            <a:endParaRPr lang="en-US" sz="1400" dirty="0"/>
          </a:p>
          <a:p>
            <a:pPr marL="342900" indent="-342900" algn="l">
              <a:buClr>
                <a:schemeClr val="tx1"/>
              </a:buClr>
              <a:buFont typeface="+mj-lt"/>
              <a:buAutoNum type="arabicPeriod"/>
            </a:pPr>
            <a:r>
              <a:rPr lang="en-US" sz="1400" dirty="0"/>
              <a:t>Supporting documentation – Documentation must be kept on file that supports the expenditures you are requesting reimbursement for.  For example, time and effort reports must support payroll expenditures, invoices must support supplies expenditures, etc.  </a:t>
            </a:r>
          </a:p>
          <a:p>
            <a:pPr algn="l">
              <a:buClr>
                <a:schemeClr val="tx1"/>
              </a:buClr>
            </a:pPr>
            <a:endParaRPr lang="en-US" sz="1400" dirty="0"/>
          </a:p>
          <a:p>
            <a:pPr algn="l">
              <a:buClr>
                <a:schemeClr val="tx1"/>
              </a:buClr>
            </a:pPr>
            <a:endParaRPr lang="en-US" sz="1400" dirty="0"/>
          </a:p>
          <a:p>
            <a:pPr algn="l">
              <a:buClr>
                <a:schemeClr val="tx1"/>
              </a:buClr>
            </a:pPr>
            <a:endParaRPr lang="en-US" sz="1400" dirty="0"/>
          </a:p>
          <a:p>
            <a:pPr algn="l">
              <a:buClr>
                <a:schemeClr val="tx1"/>
              </a:buClr>
            </a:pPr>
            <a:endParaRPr lang="en-US" sz="1400" dirty="0"/>
          </a:p>
          <a:p>
            <a:pPr lvl="1" algn="l">
              <a:spcAft>
                <a:spcPts val="600"/>
              </a:spcAft>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CAE6D5DB-CD7C-4225-8DCC-904BC744938E}"/>
              </a:ext>
            </a:extLst>
          </p:cNvPr>
          <p:cNvSpPr>
            <a:spLocks noGrp="1"/>
          </p:cNvSpPr>
          <p:nvPr>
            <p:ph type="sldNum" sz="quarter" idx="4"/>
          </p:nvPr>
        </p:nvSpPr>
        <p:spPr/>
        <p:txBody>
          <a:bodyPr/>
          <a:lstStyle/>
          <a:p>
            <a:pPr>
              <a:defRPr/>
            </a:pPr>
            <a:fld id="{70265E95-77F9-457A-9EE3-4D9004F83F9A}" type="slidenum">
              <a:rPr lang="en-US" smtClean="0"/>
              <a:pPr>
                <a:defRPr/>
              </a:pPr>
              <a:t>24</a:t>
            </a:fld>
            <a:endParaRPr lang="en-US" dirty="0"/>
          </a:p>
        </p:txBody>
      </p:sp>
    </p:spTree>
    <p:extLst>
      <p:ext uri="{BB962C8B-B14F-4D97-AF65-F5344CB8AC3E}">
        <p14:creationId xmlns:p14="http://schemas.microsoft.com/office/powerpoint/2010/main" val="4248194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447799"/>
          </a:xfrm>
        </p:spPr>
        <p:txBody>
          <a:bodyPr/>
          <a:lstStyle/>
          <a:p>
            <a:pPr lvl="0">
              <a:spcBef>
                <a:spcPct val="20000"/>
              </a:spcBef>
              <a:buClr>
                <a:srgbClr val="000000"/>
              </a:buClr>
            </a:pPr>
            <a:r>
              <a:rPr lang="en-US" sz="2800" b="0" dirty="0">
                <a:solidFill>
                  <a:schemeClr val="bg1">
                    <a:lumMod val="85000"/>
                  </a:schemeClr>
                </a:solidFill>
              </a:rPr>
              <a:t>2. Grants Reporting</a:t>
            </a:r>
            <a:br>
              <a:rPr lang="en-US" sz="2800" b="0" dirty="0">
                <a:solidFill>
                  <a:srgbClr val="000000"/>
                </a:solidFill>
              </a:rPr>
            </a:br>
            <a:r>
              <a:rPr lang="en-US" sz="2800" b="0" dirty="0">
                <a:solidFill>
                  <a:srgbClr val="000000"/>
                </a:solidFill>
              </a:rPr>
              <a:t>Accounting Documentation </a:t>
            </a:r>
            <a:br>
              <a:rPr lang="en-US" sz="3000" b="0" dirty="0">
                <a:solidFill>
                  <a:srgbClr val="000000"/>
                </a:solidFill>
              </a:rPr>
            </a:br>
            <a:br>
              <a:rPr lang="en-US" sz="3200" b="0" dirty="0">
                <a:solidFill>
                  <a:srgbClr val="000000"/>
                </a:solidFill>
              </a:rPr>
            </a:br>
            <a:br>
              <a:rPr lang="en-US" dirty="0"/>
            </a:br>
            <a:endParaRPr lang="en-US" dirty="0"/>
          </a:p>
        </p:txBody>
      </p:sp>
      <p:pic>
        <p:nvPicPr>
          <p:cNvPr id="12" name="Picture 11">
            <a:extLst>
              <a:ext uri="{FF2B5EF4-FFF2-40B4-BE49-F238E27FC236}">
                <a16:creationId xmlns:a16="http://schemas.microsoft.com/office/drawing/2014/main" id="{C7EE06DF-E84E-4F02-AA70-7F69D49921EF}"/>
              </a:ext>
            </a:extLst>
          </p:cNvPr>
          <p:cNvPicPr>
            <a:picLocks noChangeAspect="1"/>
          </p:cNvPicPr>
          <p:nvPr/>
        </p:nvPicPr>
        <p:blipFill>
          <a:blip r:embed="rId3"/>
          <a:stretch>
            <a:fillRect/>
          </a:stretch>
        </p:blipFill>
        <p:spPr>
          <a:xfrm>
            <a:off x="381000" y="2286000"/>
            <a:ext cx="7924800" cy="3687872"/>
          </a:xfrm>
          <a:prstGeom prst="rect">
            <a:avLst/>
          </a:prstGeom>
          <a:ln>
            <a:solidFill>
              <a:schemeClr val="tx1"/>
            </a:solidFill>
          </a:ln>
        </p:spPr>
      </p:pic>
      <p:sp>
        <p:nvSpPr>
          <p:cNvPr id="3" name="Slide Number Placeholder 2">
            <a:extLst>
              <a:ext uri="{FF2B5EF4-FFF2-40B4-BE49-F238E27FC236}">
                <a16:creationId xmlns:a16="http://schemas.microsoft.com/office/drawing/2014/main" id="{393B6C22-1685-49D7-AA31-D1B00D7A4EB6}"/>
              </a:ext>
            </a:extLst>
          </p:cNvPr>
          <p:cNvSpPr>
            <a:spLocks noGrp="1"/>
          </p:cNvSpPr>
          <p:nvPr>
            <p:ph type="sldNum" sz="quarter" idx="4"/>
          </p:nvPr>
        </p:nvSpPr>
        <p:spPr/>
        <p:txBody>
          <a:bodyPr/>
          <a:lstStyle/>
          <a:p>
            <a:pPr>
              <a:defRPr/>
            </a:pPr>
            <a:fld id="{70265E95-77F9-457A-9EE3-4D9004F83F9A}" type="slidenum">
              <a:rPr lang="en-US" smtClean="0"/>
              <a:pPr>
                <a:defRPr/>
              </a:pPr>
              <a:t>25</a:t>
            </a:fld>
            <a:endParaRPr lang="en-US" dirty="0"/>
          </a:p>
        </p:txBody>
      </p:sp>
    </p:spTree>
    <p:extLst>
      <p:ext uri="{BB962C8B-B14F-4D97-AF65-F5344CB8AC3E}">
        <p14:creationId xmlns:p14="http://schemas.microsoft.com/office/powerpoint/2010/main" val="2514461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447799"/>
          </a:xfrm>
        </p:spPr>
        <p:txBody>
          <a:bodyPr/>
          <a:lstStyle/>
          <a:p>
            <a:pPr lvl="0">
              <a:spcBef>
                <a:spcPct val="20000"/>
              </a:spcBef>
              <a:buClr>
                <a:srgbClr val="000000"/>
              </a:buClr>
            </a:pPr>
            <a:r>
              <a:rPr lang="en-US" sz="2800" b="0" dirty="0">
                <a:solidFill>
                  <a:srgbClr val="A6A6A6"/>
                </a:solidFill>
              </a:rPr>
              <a:t>2. Grants Reporting </a:t>
            </a:r>
            <a:br>
              <a:rPr lang="en-US" sz="2800" b="0" dirty="0">
                <a:solidFill>
                  <a:srgbClr val="000000"/>
                </a:solidFill>
              </a:rPr>
            </a:br>
            <a:r>
              <a:rPr lang="en-US" sz="2800" b="0" dirty="0">
                <a:solidFill>
                  <a:srgbClr val="000000"/>
                </a:solidFill>
              </a:rPr>
              <a:t>Submitting Quarterly Fiscal Reports </a:t>
            </a:r>
            <a:br>
              <a:rPr lang="en-US" sz="3000" b="0" dirty="0">
                <a:solidFill>
                  <a:srgbClr val="000000"/>
                </a:solidFill>
              </a:rPr>
            </a:br>
            <a:r>
              <a:rPr lang="en-US" sz="1800" b="0" dirty="0">
                <a:solidFill>
                  <a:srgbClr val="000000"/>
                </a:solidFill>
              </a:rPr>
              <a:t>Fiscal Report</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90800"/>
            <a:ext cx="8077200" cy="3276600"/>
          </a:xfrm>
        </p:spPr>
        <p:txBody>
          <a:bodyPr/>
          <a:lstStyle/>
          <a:p>
            <a:pPr algn="l">
              <a:buClr>
                <a:schemeClr val="tx1"/>
              </a:buClr>
            </a:pPr>
            <a:r>
              <a:rPr lang="en-US" sz="1400" dirty="0"/>
              <a:t>Now that we have the items needed, let’s create a fiscal report submitting the following expenditures for reimbursement:</a:t>
            </a:r>
          </a:p>
          <a:p>
            <a:pPr algn="l">
              <a:buClr>
                <a:schemeClr val="tx1"/>
              </a:buClr>
            </a:pPr>
            <a:endParaRPr lang="en-US" sz="1400" dirty="0"/>
          </a:p>
          <a:p>
            <a:pPr algn="l">
              <a:buClr>
                <a:schemeClr val="tx1"/>
              </a:buClr>
            </a:pPr>
            <a:r>
              <a:rPr lang="en-US" sz="1400" dirty="0"/>
              <a:t>Grant – 36719</a:t>
            </a:r>
            <a:endParaRPr lang="en-US" sz="1200" dirty="0"/>
          </a:p>
          <a:p>
            <a:pPr algn="l">
              <a:buClr>
                <a:schemeClr val="tx1"/>
              </a:buClr>
            </a:pPr>
            <a:endParaRPr lang="en-US" sz="1200" dirty="0"/>
          </a:p>
        </p:txBody>
      </p:sp>
      <p:pic>
        <p:nvPicPr>
          <p:cNvPr id="6" name="Picture 5">
            <a:extLst>
              <a:ext uri="{FF2B5EF4-FFF2-40B4-BE49-F238E27FC236}">
                <a16:creationId xmlns:a16="http://schemas.microsoft.com/office/drawing/2014/main" id="{F056DD2E-A561-4DA9-A4D7-95E6ACBB7EBD}"/>
              </a:ext>
            </a:extLst>
          </p:cNvPr>
          <p:cNvPicPr>
            <a:picLocks noChangeAspect="1"/>
          </p:cNvPicPr>
          <p:nvPr/>
        </p:nvPicPr>
        <p:blipFill>
          <a:blip r:embed="rId3"/>
          <a:stretch>
            <a:fillRect/>
          </a:stretch>
        </p:blipFill>
        <p:spPr>
          <a:xfrm>
            <a:off x="1959990" y="3276600"/>
            <a:ext cx="3657600" cy="2061123"/>
          </a:xfrm>
          <a:prstGeom prst="rect">
            <a:avLst/>
          </a:prstGeom>
        </p:spPr>
      </p:pic>
      <p:sp>
        <p:nvSpPr>
          <p:cNvPr id="7" name="Slide Number Placeholder 6">
            <a:extLst>
              <a:ext uri="{FF2B5EF4-FFF2-40B4-BE49-F238E27FC236}">
                <a16:creationId xmlns:a16="http://schemas.microsoft.com/office/drawing/2014/main" id="{344D4E9C-6979-4C13-AC1F-BE6CA6EA4F40}"/>
              </a:ext>
            </a:extLst>
          </p:cNvPr>
          <p:cNvSpPr>
            <a:spLocks noGrp="1"/>
          </p:cNvSpPr>
          <p:nvPr>
            <p:ph type="sldNum" sz="quarter" idx="4"/>
          </p:nvPr>
        </p:nvSpPr>
        <p:spPr/>
        <p:txBody>
          <a:bodyPr/>
          <a:lstStyle/>
          <a:p>
            <a:pPr>
              <a:defRPr/>
            </a:pPr>
            <a:fld id="{70265E95-77F9-457A-9EE3-4D9004F83F9A}" type="slidenum">
              <a:rPr lang="en-US" smtClean="0"/>
              <a:pPr>
                <a:defRPr/>
              </a:pPr>
              <a:t>26</a:t>
            </a:fld>
            <a:endParaRPr lang="en-US" dirty="0"/>
          </a:p>
        </p:txBody>
      </p:sp>
    </p:spTree>
    <p:extLst>
      <p:ext uri="{BB962C8B-B14F-4D97-AF65-F5344CB8AC3E}">
        <p14:creationId xmlns:p14="http://schemas.microsoft.com/office/powerpoint/2010/main" val="1374566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447799"/>
          </a:xfrm>
        </p:spPr>
        <p:txBody>
          <a:bodyPr/>
          <a:lstStyle/>
          <a:p>
            <a:pPr lvl="0">
              <a:spcBef>
                <a:spcPct val="20000"/>
              </a:spcBef>
              <a:buClr>
                <a:srgbClr val="000000"/>
              </a:buClr>
            </a:pPr>
            <a:r>
              <a:rPr lang="en-US" sz="2800" b="0" dirty="0">
                <a:solidFill>
                  <a:srgbClr val="A6A6A6"/>
                </a:solidFill>
              </a:rPr>
              <a:t>2. Grants Reporting </a:t>
            </a:r>
            <a:br>
              <a:rPr lang="en-US" sz="2800" b="0" dirty="0">
                <a:solidFill>
                  <a:srgbClr val="000000"/>
                </a:solidFill>
              </a:rPr>
            </a:br>
            <a:r>
              <a:rPr lang="en-US" sz="2800" b="0" dirty="0">
                <a:solidFill>
                  <a:srgbClr val="000000"/>
                </a:solidFill>
              </a:rPr>
              <a:t>Submitting an Interim Report </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90800"/>
            <a:ext cx="8077200" cy="3276600"/>
          </a:xfrm>
        </p:spPr>
        <p:txBody>
          <a:bodyPr/>
          <a:lstStyle/>
          <a:p>
            <a:pPr algn="l">
              <a:buClr>
                <a:schemeClr val="tx1"/>
              </a:buClr>
            </a:pPr>
            <a:r>
              <a:rPr lang="en-US" sz="1600" dirty="0"/>
              <a:t>Submitting an Interim report is done in the same manner as filing a Quarterly report. This report can be filed anytime during the quarter but not in lieu of the Quarterly report. </a:t>
            </a:r>
          </a:p>
          <a:p>
            <a:pPr algn="l">
              <a:buClr>
                <a:schemeClr val="tx1"/>
              </a:buClr>
            </a:pPr>
            <a:r>
              <a:rPr lang="en-US" sz="1600" dirty="0"/>
              <a:t>The two main reasons for filing an Interim report are to correct an error on a previous fiscal report or to file more frequently for cash flow purposes.   </a:t>
            </a:r>
            <a:endParaRPr lang="en-US" sz="1400" dirty="0"/>
          </a:p>
          <a:p>
            <a:pPr algn="l">
              <a:buClr>
                <a:schemeClr val="tx1"/>
              </a:buClr>
            </a:pPr>
            <a:endParaRPr lang="en-US" sz="14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E2281396-B76D-446A-931E-F1CC5B48B34C}"/>
              </a:ext>
            </a:extLst>
          </p:cNvPr>
          <p:cNvSpPr>
            <a:spLocks noGrp="1"/>
          </p:cNvSpPr>
          <p:nvPr>
            <p:ph type="sldNum" sz="quarter" idx="4"/>
          </p:nvPr>
        </p:nvSpPr>
        <p:spPr/>
        <p:txBody>
          <a:bodyPr/>
          <a:lstStyle/>
          <a:p>
            <a:pPr>
              <a:defRPr/>
            </a:pPr>
            <a:fld id="{70265E95-77F9-457A-9EE3-4D9004F83F9A}" type="slidenum">
              <a:rPr lang="en-US" smtClean="0"/>
              <a:pPr>
                <a:defRPr/>
              </a:pPr>
              <a:t>27</a:t>
            </a:fld>
            <a:endParaRPr lang="en-US" dirty="0"/>
          </a:p>
        </p:txBody>
      </p:sp>
    </p:spTree>
    <p:extLst>
      <p:ext uri="{BB962C8B-B14F-4D97-AF65-F5344CB8AC3E}">
        <p14:creationId xmlns:p14="http://schemas.microsoft.com/office/powerpoint/2010/main" val="1968358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43000"/>
            <a:ext cx="7772400" cy="1143000"/>
          </a:xfrm>
        </p:spPr>
        <p:txBody>
          <a:bodyPr/>
          <a:lstStyle/>
          <a:p>
            <a:pPr lvl="0">
              <a:spcBef>
                <a:spcPct val="20000"/>
              </a:spcBef>
              <a:buClr>
                <a:srgbClr val="000000"/>
              </a:buClr>
            </a:pPr>
            <a:r>
              <a:rPr lang="en-US" sz="2800" b="0" dirty="0">
                <a:solidFill>
                  <a:srgbClr val="A6A6A6"/>
                </a:solidFill>
              </a:rPr>
              <a:t>2. Grants Reporting </a:t>
            </a:r>
            <a:br>
              <a:rPr lang="en-US" sz="2800" b="0" dirty="0">
                <a:solidFill>
                  <a:srgbClr val="000000"/>
                </a:solidFill>
              </a:rPr>
            </a:br>
            <a:r>
              <a:rPr lang="en-US" sz="2400" b="0" dirty="0">
                <a:solidFill>
                  <a:srgbClr val="000000"/>
                </a:solidFill>
              </a:rPr>
              <a:t>Fiscal and Program Reporting Requirements</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981200"/>
            <a:ext cx="8077200" cy="3886200"/>
          </a:xfrm>
        </p:spPr>
        <p:txBody>
          <a:bodyPr/>
          <a:lstStyle/>
          <a:p>
            <a:endParaRPr lang="en-US" sz="1400" dirty="0">
              <a:solidFill>
                <a:srgbClr val="000000"/>
              </a:solidFill>
              <a:latin typeface="Arial" panose="020B0604020202020204" pitchFamily="34" charset="0"/>
            </a:endParaRPr>
          </a:p>
          <a:p>
            <a:r>
              <a:rPr lang="en-US" sz="1400" dirty="0">
                <a:solidFill>
                  <a:srgbClr val="000000"/>
                </a:solidFill>
                <a:latin typeface="Times New Roman" panose="02020603050405020304" pitchFamily="18" charset="0"/>
              </a:rPr>
              <a:t>For most projects, subgrantees are required to report the fiscal and programmatic status of each PCCD-funded project on a quarterly basis throughout the life of the project. </a:t>
            </a:r>
            <a:r>
              <a:rPr lang="en-US" sz="1400" b="1" dirty="0">
                <a:solidFill>
                  <a:srgbClr val="000000"/>
                </a:solidFill>
                <a:latin typeface="Times New Roman" panose="02020603050405020304" pitchFamily="18" charset="0"/>
              </a:rPr>
              <a:t>Some state and federal awards have different reporting requirements</a:t>
            </a:r>
            <a:r>
              <a:rPr lang="en-US" sz="1400" dirty="0">
                <a:solidFill>
                  <a:srgbClr val="000000"/>
                </a:solidFill>
                <a:latin typeface="Times New Roman" panose="02020603050405020304" pitchFamily="18" charset="0"/>
              </a:rPr>
              <a:t>. If additional reports are needed, or the reporting schedule is different than the standard quarterly schedule, the additional requirements will be explained in the funding guidelines during the solicitation process. All reports are submitted online though Egrants. The following reports are required: </a:t>
            </a:r>
          </a:p>
          <a:p>
            <a:r>
              <a:rPr lang="en-US" sz="1400" dirty="0">
                <a:solidFill>
                  <a:srgbClr val="000000"/>
                </a:solidFill>
                <a:latin typeface="Times New Roman" panose="02020603050405020304" pitchFamily="18" charset="0"/>
              </a:rPr>
              <a:t>1. Cumulative Fiscal Report; and </a:t>
            </a:r>
          </a:p>
          <a:p>
            <a:r>
              <a:rPr lang="en-US" sz="1400" dirty="0">
                <a:solidFill>
                  <a:srgbClr val="000000"/>
                </a:solidFill>
                <a:latin typeface="Times New Roman" panose="02020603050405020304" pitchFamily="18" charset="0"/>
              </a:rPr>
              <a:t>2. Program Report. </a:t>
            </a:r>
          </a:p>
          <a:p>
            <a:endParaRPr lang="en-US" sz="1400" dirty="0">
              <a:solidFill>
                <a:srgbClr val="000000"/>
              </a:solidFill>
              <a:latin typeface="Times New Roman" panose="02020603050405020304" pitchFamily="18" charset="0"/>
            </a:endParaRPr>
          </a:p>
          <a:p>
            <a:r>
              <a:rPr lang="en-US" sz="1400" dirty="0">
                <a:solidFill>
                  <a:srgbClr val="000000"/>
                </a:solidFill>
                <a:latin typeface="Times New Roman" panose="02020603050405020304" pitchFamily="18" charset="0"/>
              </a:rPr>
              <a:t>A section explaining reporting requirements is available in Egrants. In addition, alerts are sent via e-mail to all subgrant contacts established in Egrants indicating that reporting due dates are approaching. </a:t>
            </a:r>
          </a:p>
          <a:p>
            <a:r>
              <a:rPr lang="en-US" sz="1400" dirty="0">
                <a:solidFill>
                  <a:srgbClr val="000000"/>
                </a:solidFill>
                <a:latin typeface="Times New Roman" panose="02020603050405020304" pitchFamily="18" charset="0"/>
              </a:rPr>
              <a:t>NOTE: Fiscal and program reports are due within 20 days after the end of the calendar quarters (March 31, June 30, September 30, December 31) unless otherwise noted. Since both fiscal and program reports form the basis for determining further disbursements of federal/state funds, </a:t>
            </a:r>
            <a:r>
              <a:rPr lang="en-US" sz="1400" b="1" dirty="0">
                <a:solidFill>
                  <a:srgbClr val="000000"/>
                </a:solidFill>
                <a:latin typeface="Times New Roman" panose="02020603050405020304" pitchFamily="18" charset="0"/>
              </a:rPr>
              <a:t>it is essential that these reports be submitted on time. </a:t>
            </a:r>
            <a:endParaRPr lang="en-US" sz="1400" dirty="0"/>
          </a:p>
        </p:txBody>
      </p:sp>
      <p:sp>
        <p:nvSpPr>
          <p:cNvPr id="6" name="Slide Number Placeholder 5">
            <a:extLst>
              <a:ext uri="{FF2B5EF4-FFF2-40B4-BE49-F238E27FC236}">
                <a16:creationId xmlns:a16="http://schemas.microsoft.com/office/drawing/2014/main" id="{E5721C29-D02B-4177-BE10-9D500B104669}"/>
              </a:ext>
            </a:extLst>
          </p:cNvPr>
          <p:cNvSpPr>
            <a:spLocks noGrp="1"/>
          </p:cNvSpPr>
          <p:nvPr>
            <p:ph type="sldNum" sz="quarter" idx="4"/>
          </p:nvPr>
        </p:nvSpPr>
        <p:spPr/>
        <p:txBody>
          <a:bodyPr/>
          <a:lstStyle/>
          <a:p>
            <a:pPr>
              <a:defRPr/>
            </a:pPr>
            <a:fld id="{70265E95-77F9-457A-9EE3-4D9004F83F9A}" type="slidenum">
              <a:rPr lang="en-US" smtClean="0"/>
              <a:pPr>
                <a:defRPr/>
              </a:pPr>
              <a:t>28</a:t>
            </a:fld>
            <a:endParaRPr lang="en-US" dirty="0"/>
          </a:p>
        </p:txBody>
      </p:sp>
    </p:spTree>
    <p:extLst>
      <p:ext uri="{BB962C8B-B14F-4D97-AF65-F5344CB8AC3E}">
        <p14:creationId xmlns:p14="http://schemas.microsoft.com/office/powerpoint/2010/main" val="3445008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609599"/>
          </a:xfrm>
          <a:solidFill>
            <a:schemeClr val="bg1"/>
          </a:solidFill>
        </p:spPr>
        <p:txBody>
          <a:bodyPr/>
          <a:lstStyle/>
          <a:p>
            <a:pPr algn="l">
              <a:spcBef>
                <a:spcPts val="0"/>
              </a:spcBef>
              <a:buClr>
                <a:srgbClr val="000000"/>
              </a:buClr>
            </a:pPr>
            <a:r>
              <a:rPr lang="en-US" sz="2800" b="0" dirty="0">
                <a:solidFill>
                  <a:schemeClr val="bg1">
                    <a:lumMod val="85000"/>
                  </a:schemeClr>
                </a:solidFill>
              </a:rPr>
              <a:t>           </a:t>
            </a:r>
            <a:r>
              <a:rPr lang="en-US" sz="2800" b="0" dirty="0">
                <a:solidFill>
                  <a:schemeClr val="tx1"/>
                </a:solidFill>
              </a:rPr>
              <a:t>    3.Project Modification Requests </a:t>
            </a:r>
            <a:br>
              <a:rPr lang="en-US" sz="3000" b="0" dirty="0">
                <a:solidFill>
                  <a:srgbClr val="000000"/>
                </a:solidFill>
              </a:rPr>
            </a:br>
            <a:r>
              <a:rPr lang="en-US" sz="3000" b="0" dirty="0">
                <a:solidFill>
                  <a:srgbClr val="000000"/>
                </a:solidFill>
              </a:rPr>
              <a:t> </a:t>
            </a:r>
            <a:r>
              <a:rPr lang="en-US" sz="1400" b="0" dirty="0">
                <a:solidFill>
                  <a:srgbClr val="000000"/>
                </a:solidFill>
              </a:rPr>
              <a:t>There may be occasions in which a modification is needed to your budget or program to improve the effectiveness of grant activities. Some examples are: </a:t>
            </a:r>
            <a:br>
              <a:rPr lang="en-US" sz="1400" b="0" dirty="0">
                <a:solidFill>
                  <a:srgbClr val="000000"/>
                </a:solidFill>
              </a:rPr>
            </a:br>
            <a:br>
              <a:rPr lang="en-US" sz="1400" b="0" dirty="0">
                <a:solidFill>
                  <a:srgbClr val="000000"/>
                </a:solidFill>
              </a:rPr>
            </a:br>
            <a:r>
              <a:rPr lang="en-US" sz="1400" b="0" dirty="0">
                <a:solidFill>
                  <a:srgbClr val="000000"/>
                </a:solidFill>
              </a:rPr>
              <a:t>• A change(s) between budget categories:  Changes that exceed 10% of total project cost.   (Total project cost is the sum of the PCCD, project income and applicant's match funds.)</a:t>
            </a:r>
            <a:br>
              <a:rPr lang="en-US" sz="1400" b="0" dirty="0">
                <a:solidFill>
                  <a:srgbClr val="000000"/>
                </a:solidFill>
              </a:rPr>
            </a:br>
            <a:br>
              <a:rPr lang="en-US" sz="1400" b="0" dirty="0">
                <a:solidFill>
                  <a:srgbClr val="000000"/>
                </a:solidFill>
              </a:rPr>
            </a:br>
            <a:r>
              <a:rPr lang="en-US" sz="1400" b="0" dirty="0">
                <a:solidFill>
                  <a:srgbClr val="000000"/>
                </a:solidFill>
              </a:rPr>
              <a:t>• A change(s) to purchase additional items or other items that were not included in the approved project budget.</a:t>
            </a:r>
            <a:br>
              <a:rPr lang="en-US" sz="1400" b="0" dirty="0">
                <a:solidFill>
                  <a:srgbClr val="000000"/>
                </a:solidFill>
              </a:rPr>
            </a:br>
            <a:br>
              <a:rPr lang="en-US" sz="1400" b="0" dirty="0">
                <a:solidFill>
                  <a:srgbClr val="000000"/>
                </a:solidFill>
              </a:rPr>
            </a:br>
            <a:r>
              <a:rPr lang="en-US" sz="1400" b="0" dirty="0">
                <a:solidFill>
                  <a:srgbClr val="000000"/>
                </a:solidFill>
              </a:rPr>
              <a:t>• A change(s) to the personnel positions listed in the approved project budget including major salary reductions and increases.</a:t>
            </a:r>
            <a:br>
              <a:rPr lang="en-US" sz="1400" b="0" dirty="0">
                <a:solidFill>
                  <a:srgbClr val="000000"/>
                </a:solidFill>
              </a:rPr>
            </a:br>
            <a:br>
              <a:rPr lang="en-US" sz="1400" b="0" dirty="0">
                <a:solidFill>
                  <a:srgbClr val="000000"/>
                </a:solidFill>
              </a:rPr>
            </a:br>
            <a:r>
              <a:rPr lang="en-US" sz="1400" b="0" dirty="0">
                <a:solidFill>
                  <a:srgbClr val="000000"/>
                </a:solidFill>
              </a:rPr>
              <a:t>• A change which affects the project’s objectives or scope, e.g., a change in the target population and/or services to be provided.  Minor changes in a project are to be reported on the Quarterly Progress Report.</a:t>
            </a:r>
            <a:br>
              <a:rPr lang="en-US" sz="1400" b="0" dirty="0">
                <a:solidFill>
                  <a:srgbClr val="000000"/>
                </a:solidFill>
              </a:rPr>
            </a:br>
            <a:br>
              <a:rPr lang="en-US" sz="1400" b="0" dirty="0">
                <a:solidFill>
                  <a:srgbClr val="000000"/>
                </a:solidFill>
              </a:rPr>
            </a:br>
            <a:r>
              <a:rPr lang="en-US" sz="1400" b="0" dirty="0">
                <a:solidFill>
                  <a:srgbClr val="000000"/>
                </a:solidFill>
              </a:rPr>
              <a:t>• A change in dates of the project’s duration. </a:t>
            </a:r>
            <a:br>
              <a:rPr lang="en-US" sz="1400" b="0" dirty="0">
                <a:solidFill>
                  <a:srgbClr val="000000"/>
                </a:solidFill>
              </a:rPr>
            </a:br>
            <a:br>
              <a:rPr lang="en-US" sz="1600" b="0" dirty="0">
                <a:solidFill>
                  <a:srgbClr val="0070C0"/>
                </a:solidFill>
              </a:rPr>
            </a:br>
            <a:br>
              <a:rPr lang="en-US" sz="1600" dirty="0"/>
            </a:br>
            <a:endParaRPr lang="en-US" sz="1600" dirty="0"/>
          </a:p>
        </p:txBody>
      </p:sp>
      <p:sp>
        <p:nvSpPr>
          <p:cNvPr id="3" name="Slide Number Placeholder 2">
            <a:extLst>
              <a:ext uri="{FF2B5EF4-FFF2-40B4-BE49-F238E27FC236}">
                <a16:creationId xmlns:a16="http://schemas.microsoft.com/office/drawing/2014/main" id="{EF66206C-6E1C-452C-B08D-68811D3F27F7}"/>
              </a:ext>
            </a:extLst>
          </p:cNvPr>
          <p:cNvSpPr>
            <a:spLocks noGrp="1"/>
          </p:cNvSpPr>
          <p:nvPr>
            <p:ph type="sldNum" sz="quarter" idx="4"/>
          </p:nvPr>
        </p:nvSpPr>
        <p:spPr/>
        <p:txBody>
          <a:bodyPr/>
          <a:lstStyle/>
          <a:p>
            <a:pPr>
              <a:defRPr/>
            </a:pPr>
            <a:fld id="{70265E95-77F9-457A-9EE3-4D9004F83F9A}" type="slidenum">
              <a:rPr lang="en-US" smtClean="0"/>
              <a:pPr>
                <a:defRPr/>
              </a:pPr>
              <a:t>29</a:t>
            </a:fld>
            <a:endParaRPr lang="en-US" dirty="0"/>
          </a:p>
        </p:txBody>
      </p:sp>
    </p:spTree>
    <p:extLst>
      <p:ext uri="{BB962C8B-B14F-4D97-AF65-F5344CB8AC3E}">
        <p14:creationId xmlns:p14="http://schemas.microsoft.com/office/powerpoint/2010/main" val="1861463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2667000"/>
            <a:ext cx="7772400" cy="1219200"/>
          </a:xfrm>
        </p:spPr>
        <p:txBody>
          <a:bodyPr/>
          <a:lstStyle/>
          <a:p>
            <a:r>
              <a:rPr lang="en-US" dirty="0"/>
              <a:t>Post Award Training</a:t>
            </a:r>
            <a:br>
              <a:rPr lang="en-US" dirty="0"/>
            </a:br>
            <a:endParaRPr lang="en-US" dirty="0"/>
          </a:p>
        </p:txBody>
      </p:sp>
      <p:sp>
        <p:nvSpPr>
          <p:cNvPr id="3" name="Slide Number Placeholder 2">
            <a:extLst>
              <a:ext uri="{FF2B5EF4-FFF2-40B4-BE49-F238E27FC236}">
                <a16:creationId xmlns:a16="http://schemas.microsoft.com/office/drawing/2014/main" id="{9E769B69-C199-40A9-B1B2-EB8FBE2B33EE}"/>
              </a:ext>
            </a:extLst>
          </p:cNvPr>
          <p:cNvSpPr>
            <a:spLocks noGrp="1"/>
          </p:cNvSpPr>
          <p:nvPr>
            <p:ph type="sldNum" sz="quarter" idx="4"/>
          </p:nvPr>
        </p:nvSpPr>
        <p:spPr/>
        <p:txBody>
          <a:bodyPr/>
          <a:lstStyle/>
          <a:p>
            <a:pPr>
              <a:defRPr/>
            </a:pPr>
            <a:fld id="{70265E95-77F9-457A-9EE3-4D9004F83F9A}" type="slidenum">
              <a:rPr lang="en-US" smtClean="0"/>
              <a:pPr>
                <a:defRPr/>
              </a:pPr>
              <a:t>3</a:t>
            </a:fld>
            <a:endParaRPr lang="en-US" dirty="0"/>
          </a:p>
        </p:txBody>
      </p:sp>
    </p:spTree>
    <p:extLst>
      <p:ext uri="{BB962C8B-B14F-4D97-AF65-F5344CB8AC3E}">
        <p14:creationId xmlns:p14="http://schemas.microsoft.com/office/powerpoint/2010/main" val="6391468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761999"/>
          </a:xfrm>
          <a:solidFill>
            <a:schemeClr val="bg1"/>
          </a:solidFill>
        </p:spPr>
        <p:txBody>
          <a:bodyPr/>
          <a:lstStyle/>
          <a:p>
            <a:pPr>
              <a:spcBef>
                <a:spcPct val="20000"/>
              </a:spcBef>
              <a:buClr>
                <a:srgbClr val="000000"/>
              </a:buClr>
            </a:pPr>
            <a:r>
              <a:rPr lang="en-US" sz="2800" b="0" dirty="0">
                <a:solidFill>
                  <a:srgbClr val="A6A6A6"/>
                </a:solidFill>
              </a:rPr>
              <a:t>3. Project Modification Requests </a:t>
            </a:r>
            <a:br>
              <a:rPr lang="en-US" sz="3000" b="0" dirty="0">
                <a:solidFill>
                  <a:srgbClr val="000000"/>
                </a:solidFill>
              </a:rPr>
            </a:br>
            <a:br>
              <a:rPr lang="en-US" sz="1400" b="0" dirty="0">
                <a:solidFill>
                  <a:srgbClr val="000000"/>
                </a:solidFill>
              </a:rPr>
            </a:br>
            <a:r>
              <a:rPr lang="en-US" sz="1400" b="0" dirty="0">
                <a:solidFill>
                  <a:srgbClr val="000000"/>
                </a:solidFill>
              </a:rPr>
              <a:t>(continued)</a:t>
            </a:r>
            <a:br>
              <a:rPr lang="en-US" sz="1400" b="0" dirty="0">
                <a:solidFill>
                  <a:srgbClr val="000000"/>
                </a:solidFill>
              </a:rPr>
            </a:br>
            <a:br>
              <a:rPr lang="en-US" sz="1400" b="0" dirty="0">
                <a:solidFill>
                  <a:srgbClr val="000000"/>
                </a:solidFill>
              </a:rPr>
            </a:br>
            <a:r>
              <a:rPr lang="en-US" sz="1400" b="0" dirty="0">
                <a:solidFill>
                  <a:srgbClr val="000000"/>
                </a:solidFill>
              </a:rPr>
              <a:t>A</a:t>
            </a:r>
            <a:r>
              <a:rPr lang="en-US" sz="1600" b="0" dirty="0">
                <a:solidFill>
                  <a:srgbClr val="000000"/>
                </a:solidFill>
              </a:rPr>
              <a:t>pplicants who are unsure as to whether or not a Project Modification Request is needed should contact their PCCD fiscal or program contact for the project. Below is a walkthrough guide to help you through this process.</a:t>
            </a:r>
            <a:br>
              <a:rPr lang="en-US" sz="1600" b="0" dirty="0">
                <a:solidFill>
                  <a:srgbClr val="0070C0"/>
                </a:solidFill>
              </a:rPr>
            </a:br>
            <a:br>
              <a:rPr lang="en-US" sz="1600" b="0" dirty="0">
                <a:solidFill>
                  <a:srgbClr val="000000"/>
                </a:solidFill>
              </a:rPr>
            </a:br>
            <a:r>
              <a:rPr lang="en-US" sz="1600" u="sng" dirty="0">
                <a:solidFill>
                  <a:srgbClr val="0070C0"/>
                </a:solidFill>
                <a:hlinkClick r:id="rId3">
                  <a:extLst>
                    <a:ext uri="{A12FA001-AC4F-418D-AE19-62706E023703}">
                      <ahyp:hlinkClr xmlns:ahyp="http://schemas.microsoft.com/office/drawing/2018/hyperlinkcolor" val="tx"/>
                    </a:ext>
                  </a:extLst>
                </a:hlinkClick>
              </a:rPr>
              <a:t>Project Modification Walkthrough</a:t>
            </a:r>
            <a:br>
              <a:rPr lang="en-US" sz="1600" dirty="0"/>
            </a:br>
            <a:endParaRPr lang="en-US" sz="1600" dirty="0"/>
          </a:p>
        </p:txBody>
      </p:sp>
      <p:sp>
        <p:nvSpPr>
          <p:cNvPr id="3" name="Slide Number Placeholder 2">
            <a:extLst>
              <a:ext uri="{FF2B5EF4-FFF2-40B4-BE49-F238E27FC236}">
                <a16:creationId xmlns:a16="http://schemas.microsoft.com/office/drawing/2014/main" id="{D3813EA1-2907-4063-8D8F-4480DA73BF6B}"/>
              </a:ext>
            </a:extLst>
          </p:cNvPr>
          <p:cNvSpPr>
            <a:spLocks noGrp="1"/>
          </p:cNvSpPr>
          <p:nvPr>
            <p:ph type="sldNum" sz="quarter" idx="4"/>
          </p:nvPr>
        </p:nvSpPr>
        <p:spPr/>
        <p:txBody>
          <a:bodyPr/>
          <a:lstStyle/>
          <a:p>
            <a:pPr>
              <a:defRPr/>
            </a:pPr>
            <a:fld id="{70265E95-77F9-457A-9EE3-4D9004F83F9A}" type="slidenum">
              <a:rPr lang="en-US" smtClean="0"/>
              <a:pPr>
                <a:defRPr/>
              </a:pPr>
              <a:t>30</a:t>
            </a:fld>
            <a:endParaRPr lang="en-US" dirty="0"/>
          </a:p>
        </p:txBody>
      </p:sp>
    </p:spTree>
    <p:extLst>
      <p:ext uri="{BB962C8B-B14F-4D97-AF65-F5344CB8AC3E}">
        <p14:creationId xmlns:p14="http://schemas.microsoft.com/office/powerpoint/2010/main" val="3470353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914399"/>
          </a:xfrm>
        </p:spPr>
        <p:txBody>
          <a:bodyPr/>
          <a:lstStyle/>
          <a:p>
            <a:pPr lvl="0">
              <a:spcBef>
                <a:spcPct val="20000"/>
              </a:spcBef>
              <a:buClr>
                <a:srgbClr val="000000"/>
              </a:buClr>
            </a:pPr>
            <a:r>
              <a:rPr lang="en-US" sz="2800" b="0" dirty="0">
                <a:solidFill>
                  <a:schemeClr val="tx1"/>
                </a:solidFill>
              </a:rPr>
              <a:t>4. Monitoring</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057400"/>
            <a:ext cx="8077200" cy="3810000"/>
          </a:xfrm>
        </p:spPr>
        <p:txBody>
          <a:bodyPr/>
          <a:lstStyle/>
          <a:p>
            <a:pPr algn="l">
              <a:buClr>
                <a:schemeClr val="tx1"/>
              </a:buClr>
            </a:pPr>
            <a:r>
              <a:rPr lang="en-US" sz="1600" dirty="0">
                <a:solidFill>
                  <a:srgbClr val="000000"/>
                </a:solidFill>
              </a:rPr>
              <a:t>As part of the grant’s financial management requirements, PCCD is required to monitor their grantees.  In this section we will discuss:</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Purpose of monitoring</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Grantee selection</a:t>
            </a:r>
            <a:endParaRPr lang="en-US" sz="1600" strike="sngStrike" dirty="0">
              <a:solidFill>
                <a:srgbClr val="000000"/>
              </a:solidFill>
            </a:endParaRPr>
          </a:p>
          <a:p>
            <a:pPr marL="285750" indent="-285750" algn="l">
              <a:buClr>
                <a:schemeClr val="tx1"/>
              </a:buClr>
              <a:buFont typeface="Arial" panose="020B0604020202020204" pitchFamily="34" charset="0"/>
              <a:buChar cha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Sample of a monitoring request</a:t>
            </a:r>
          </a:p>
          <a:p>
            <a:pPr marL="285750" indent="-285750" algn="l">
              <a:buClr>
                <a:schemeClr val="tx1"/>
              </a:buClr>
              <a:buFont typeface="Arial" panose="020B0604020202020204" pitchFamily="34" charset="0"/>
              <a:buChar char="•"/>
            </a:pPr>
            <a:endParaRPr lang="en-US" sz="1600" dirty="0">
              <a:solidFill>
                <a:srgbClr val="000000"/>
              </a:solidFill>
            </a:endParaRPr>
          </a:p>
          <a:p>
            <a:pPr algn="l">
              <a:buClr>
                <a:schemeClr val="tx1"/>
              </a:buClr>
            </a:pPr>
            <a:endParaRPr lang="en-US" sz="1400" dirty="0">
              <a:solidFill>
                <a:srgbClr val="000000"/>
              </a:solidFill>
            </a:endParaRPr>
          </a:p>
          <a:p>
            <a:pPr algn="l">
              <a:buClr>
                <a:schemeClr val="tx1"/>
              </a:buClr>
            </a:pPr>
            <a:endParaRPr lang="en-US" sz="1400" dirty="0">
              <a:solidFill>
                <a:srgbClr val="000000"/>
              </a:solidFill>
            </a:endParaRPr>
          </a:p>
          <a:p>
            <a:pPr algn="l">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A7423FAA-F84E-4A64-9DB9-F63923466BF6}"/>
              </a:ext>
            </a:extLst>
          </p:cNvPr>
          <p:cNvSpPr>
            <a:spLocks noGrp="1"/>
          </p:cNvSpPr>
          <p:nvPr>
            <p:ph type="sldNum" sz="quarter" idx="4"/>
          </p:nvPr>
        </p:nvSpPr>
        <p:spPr/>
        <p:txBody>
          <a:bodyPr/>
          <a:lstStyle/>
          <a:p>
            <a:pPr>
              <a:defRPr/>
            </a:pPr>
            <a:fld id="{70265E95-77F9-457A-9EE3-4D9004F83F9A}" type="slidenum">
              <a:rPr lang="en-US" smtClean="0"/>
              <a:pPr>
                <a:defRPr/>
              </a:pPr>
              <a:t>31</a:t>
            </a:fld>
            <a:endParaRPr lang="en-US" dirty="0"/>
          </a:p>
        </p:txBody>
      </p:sp>
    </p:spTree>
    <p:extLst>
      <p:ext uri="{BB962C8B-B14F-4D97-AF65-F5344CB8AC3E}">
        <p14:creationId xmlns:p14="http://schemas.microsoft.com/office/powerpoint/2010/main" val="2111942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295399"/>
          </a:xfrm>
        </p:spPr>
        <p:txBody>
          <a:bodyPr/>
          <a:lstStyle/>
          <a:p>
            <a:pPr lvl="0">
              <a:spcBef>
                <a:spcPct val="20000"/>
              </a:spcBef>
              <a:buClr>
                <a:srgbClr val="000000"/>
              </a:buClr>
            </a:pPr>
            <a:r>
              <a:rPr lang="en-US" sz="2800" b="0" dirty="0">
                <a:solidFill>
                  <a:srgbClr val="A6A6A6"/>
                </a:solidFill>
              </a:rPr>
              <a:t>4. Monitoring</a:t>
            </a:r>
            <a:br>
              <a:rPr lang="en-US" sz="3000" b="0" dirty="0">
                <a:solidFill>
                  <a:srgbClr val="000000"/>
                </a:solidFill>
              </a:rPr>
            </a:br>
            <a:r>
              <a:rPr lang="en-US" sz="2400" b="0" dirty="0">
                <a:solidFill>
                  <a:srgbClr val="000000"/>
                </a:solidFill>
              </a:rPr>
              <a:t>Purpose</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286000"/>
            <a:ext cx="8077200" cy="3581400"/>
          </a:xfrm>
        </p:spPr>
        <p:txBody>
          <a:bodyPr/>
          <a:lstStyle/>
          <a:p>
            <a:pPr algn="l">
              <a:buClr>
                <a:schemeClr val="tx1"/>
              </a:buClr>
            </a:pPr>
            <a:endParaRPr lang="en-US" sz="1600" dirty="0">
              <a:solidFill>
                <a:srgbClr val="000000"/>
              </a:solidFill>
            </a:endParaRPr>
          </a:p>
          <a:p>
            <a:pPr algn="l">
              <a:buClr>
                <a:schemeClr val="tx1"/>
              </a:buClr>
            </a:pPr>
            <a:r>
              <a:rPr lang="en-US" sz="1600" dirty="0">
                <a:solidFill>
                  <a:srgbClr val="000000"/>
                </a:solidFill>
              </a:rPr>
              <a:t>PCCD monitors grantees to ensure that grant funds are expended in accordance with the approved grant budget and that the grantee complied with relevant federal and state regulations and guidelines. Additionally, PCCD monitors to ensure that the project is implemented as described in the application and is achieving the appropriate and expected results. </a:t>
            </a:r>
          </a:p>
          <a:p>
            <a:pPr algn="l">
              <a:buClr>
                <a:schemeClr val="tx1"/>
              </a:buClr>
            </a:pPr>
            <a:endParaRPr lang="en-US" sz="1400" dirty="0">
              <a:solidFill>
                <a:srgbClr val="000000"/>
              </a:solidFill>
            </a:endParaRPr>
          </a:p>
          <a:p>
            <a:pPr algn="l">
              <a:buClr>
                <a:schemeClr val="tx1"/>
              </a:buClr>
            </a:pPr>
            <a:r>
              <a:rPr lang="en-US" sz="1600" dirty="0">
                <a:solidFill>
                  <a:srgbClr val="000000"/>
                </a:solidFill>
              </a:rPr>
              <a:t>As a result of monitoring, PCCD will request supporting documentation for reported expenditures on the fiscal reports and reported outcomes on the program reports. </a:t>
            </a:r>
          </a:p>
          <a:p>
            <a:pPr algn="l">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FFD89B3E-E6D3-4478-89B7-648B4C26FD49}"/>
              </a:ext>
            </a:extLst>
          </p:cNvPr>
          <p:cNvSpPr>
            <a:spLocks noGrp="1"/>
          </p:cNvSpPr>
          <p:nvPr>
            <p:ph type="sldNum" sz="quarter" idx="4"/>
          </p:nvPr>
        </p:nvSpPr>
        <p:spPr/>
        <p:txBody>
          <a:bodyPr/>
          <a:lstStyle/>
          <a:p>
            <a:pPr>
              <a:defRPr/>
            </a:pPr>
            <a:fld id="{70265E95-77F9-457A-9EE3-4D9004F83F9A}" type="slidenum">
              <a:rPr lang="en-US" smtClean="0"/>
              <a:pPr>
                <a:defRPr/>
              </a:pPr>
              <a:t>32</a:t>
            </a:fld>
            <a:endParaRPr lang="en-US" dirty="0"/>
          </a:p>
        </p:txBody>
      </p:sp>
    </p:spTree>
    <p:extLst>
      <p:ext uri="{BB962C8B-B14F-4D97-AF65-F5344CB8AC3E}">
        <p14:creationId xmlns:p14="http://schemas.microsoft.com/office/powerpoint/2010/main" val="1122291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90601"/>
            <a:ext cx="7772400" cy="1066799"/>
          </a:xfrm>
        </p:spPr>
        <p:txBody>
          <a:bodyPr/>
          <a:lstStyle/>
          <a:p>
            <a:pPr>
              <a:spcBef>
                <a:spcPts val="0"/>
              </a:spcBef>
              <a:spcAft>
                <a:spcPts val="0"/>
              </a:spcAft>
              <a:buClr>
                <a:srgbClr val="000000"/>
              </a:buClr>
            </a:pPr>
            <a:r>
              <a:rPr lang="en-US" sz="2800" b="0" dirty="0">
                <a:solidFill>
                  <a:schemeClr val="bg1">
                    <a:lumMod val="65000"/>
                  </a:schemeClr>
                </a:solidFill>
              </a:rPr>
              <a:t>4. Monitoring</a:t>
            </a:r>
            <a:br>
              <a:rPr lang="en-US" sz="3000" b="0" dirty="0">
                <a:solidFill>
                  <a:srgbClr val="000000"/>
                </a:solidFill>
              </a:rPr>
            </a:br>
            <a:r>
              <a:rPr lang="en-US" sz="2400" dirty="0">
                <a:solidFill>
                  <a:srgbClr val="000000"/>
                </a:solidFill>
              </a:rPr>
              <a:t>Grantee Selection</a:t>
            </a:r>
            <a:br>
              <a:rPr lang="en-US" sz="240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981200"/>
            <a:ext cx="8077200" cy="4038600"/>
          </a:xfrm>
        </p:spPr>
        <p:txBody>
          <a:bodyPr/>
          <a:lstStyle/>
          <a:p>
            <a:pPr marL="285750" indent="-285750" algn="l">
              <a:buClr>
                <a:schemeClr val="tx1"/>
              </a:buClr>
              <a:buFont typeface="Arial" panose="020B0604020202020204" pitchFamily="34" charset="0"/>
              <a:buChar char="•"/>
            </a:pPr>
            <a:r>
              <a:rPr lang="en-US" sz="1600" dirty="0">
                <a:solidFill>
                  <a:srgbClr val="000000"/>
                </a:solidFill>
              </a:rPr>
              <a:t>On a quarterly basis, PCCD randomly selects grantees to monitor.  The chance of being monitored is related to your agency’s risk level as determined by PCCD.</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Grantees that are new to PCCD are more likely to be monitored. New grantees are normally set in high-risk status. Once a favorable history is established, the grantee’s risk level may be lowered.  </a:t>
            </a:r>
          </a:p>
          <a:p>
            <a:pPr marL="285750" indent="-285750" algn="l">
              <a:buClr>
                <a:schemeClr val="tx1"/>
              </a:buClr>
              <a:buFont typeface="Arial" panose="020B0604020202020204" pitchFamily="34" charset="0"/>
              <a:buChar cha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PCCD may also conduct monitoring at any time if there is significant program or financial concern. </a:t>
            </a:r>
          </a:p>
          <a:p>
            <a:pPr marL="285750" indent="-285750" algn="l">
              <a:buClr>
                <a:schemeClr val="tx1"/>
              </a:buClr>
              <a:buFont typeface="Arial" panose="020B0604020202020204" pitchFamily="34" charset="0"/>
              <a:buChar cha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Continued inability to provide appropriate documentation to support expenditures or program operations may result in a range on monitoring remedies up to and including grant revocation.</a:t>
            </a:r>
            <a:endParaRPr lang="en-US" sz="1400" dirty="0">
              <a:solidFill>
                <a:srgbClr val="000000"/>
              </a:solidFill>
            </a:endParaRPr>
          </a:p>
          <a:p>
            <a:pPr algn="l">
              <a:buClr>
                <a:schemeClr val="tx1"/>
              </a:buClr>
            </a:pPr>
            <a:endParaRPr lang="en-US" sz="1400" dirty="0">
              <a:solidFill>
                <a:srgbClr val="000000"/>
              </a:solidFill>
            </a:endParaRPr>
          </a:p>
          <a:p>
            <a:pPr algn="l">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C6471AF5-8984-4285-BC14-71FD998D0169}"/>
              </a:ext>
            </a:extLst>
          </p:cNvPr>
          <p:cNvSpPr>
            <a:spLocks noGrp="1"/>
          </p:cNvSpPr>
          <p:nvPr>
            <p:ph type="sldNum" sz="quarter" idx="4"/>
          </p:nvPr>
        </p:nvSpPr>
        <p:spPr/>
        <p:txBody>
          <a:bodyPr/>
          <a:lstStyle/>
          <a:p>
            <a:pPr>
              <a:defRPr/>
            </a:pPr>
            <a:fld id="{70265E95-77F9-457A-9EE3-4D9004F83F9A}" type="slidenum">
              <a:rPr lang="en-US" smtClean="0"/>
              <a:pPr>
                <a:defRPr/>
              </a:pPr>
              <a:t>33</a:t>
            </a:fld>
            <a:endParaRPr lang="en-US" dirty="0"/>
          </a:p>
        </p:txBody>
      </p:sp>
    </p:spTree>
    <p:extLst>
      <p:ext uri="{BB962C8B-B14F-4D97-AF65-F5344CB8AC3E}">
        <p14:creationId xmlns:p14="http://schemas.microsoft.com/office/powerpoint/2010/main" val="2552105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29641"/>
            <a:ext cx="7772400" cy="1142999"/>
          </a:xfrm>
        </p:spPr>
        <p:txBody>
          <a:bodyPr/>
          <a:lstStyle/>
          <a:p>
            <a:pPr>
              <a:spcBef>
                <a:spcPct val="20000"/>
              </a:spcBef>
              <a:buClr>
                <a:srgbClr val="000000"/>
              </a:buClr>
            </a:pPr>
            <a:r>
              <a:rPr lang="en-US" sz="2800" b="0" dirty="0">
                <a:solidFill>
                  <a:schemeClr val="bg1">
                    <a:lumMod val="65000"/>
                  </a:schemeClr>
                </a:solidFill>
              </a:rPr>
              <a:t>4. Monitoring</a:t>
            </a:r>
            <a:br>
              <a:rPr lang="en-US" sz="3000" b="0" dirty="0">
                <a:solidFill>
                  <a:srgbClr val="000000"/>
                </a:solidFill>
              </a:rPr>
            </a:br>
            <a:r>
              <a:rPr lang="en-US" sz="2400" dirty="0">
                <a:solidFill>
                  <a:srgbClr val="000000"/>
                </a:solidFill>
              </a:rPr>
              <a:t>Sample of a monitoring request</a:t>
            </a:r>
            <a:br>
              <a:rPr lang="en-US" sz="2400" dirty="0">
                <a:solidFill>
                  <a:srgbClr val="000000"/>
                </a:solidFill>
              </a:rPr>
            </a:br>
            <a:br>
              <a:rPr lang="en-US" sz="2400" dirty="0">
                <a:solidFill>
                  <a:srgbClr val="000000"/>
                </a:solidFill>
              </a:rPr>
            </a:br>
            <a:br>
              <a:rPr lang="en-US" sz="3200" b="0" dirty="0">
                <a:solidFill>
                  <a:srgbClr val="000000"/>
                </a:solidFill>
              </a:rPr>
            </a:br>
            <a:br>
              <a:rPr lang="en-US" dirty="0"/>
            </a:br>
            <a:endParaRPr lang="en-US" dirty="0"/>
          </a:p>
        </p:txBody>
      </p:sp>
      <p:pic>
        <p:nvPicPr>
          <p:cNvPr id="7" name="Picture 6">
            <a:extLst>
              <a:ext uri="{FF2B5EF4-FFF2-40B4-BE49-F238E27FC236}">
                <a16:creationId xmlns:a16="http://schemas.microsoft.com/office/drawing/2014/main" id="{48653DF9-25F6-40C6-8DB6-E1EBCFA2FF2B}"/>
              </a:ext>
            </a:extLst>
          </p:cNvPr>
          <p:cNvPicPr>
            <a:picLocks noChangeAspect="1"/>
          </p:cNvPicPr>
          <p:nvPr/>
        </p:nvPicPr>
        <p:blipFill>
          <a:blip r:embed="rId3"/>
          <a:stretch>
            <a:fillRect/>
          </a:stretch>
        </p:blipFill>
        <p:spPr>
          <a:xfrm>
            <a:off x="152400" y="2057400"/>
            <a:ext cx="8458200" cy="3886199"/>
          </a:xfrm>
          <a:prstGeom prst="rect">
            <a:avLst/>
          </a:prstGeom>
          <a:ln>
            <a:solidFill>
              <a:schemeClr val="tx1"/>
            </a:solidFill>
          </a:ln>
        </p:spPr>
      </p:pic>
      <p:sp>
        <p:nvSpPr>
          <p:cNvPr id="3" name="Slide Number Placeholder 2">
            <a:extLst>
              <a:ext uri="{FF2B5EF4-FFF2-40B4-BE49-F238E27FC236}">
                <a16:creationId xmlns:a16="http://schemas.microsoft.com/office/drawing/2014/main" id="{3CC5C26C-C9AD-41A5-A2C0-5C0DA2925D02}"/>
              </a:ext>
            </a:extLst>
          </p:cNvPr>
          <p:cNvSpPr>
            <a:spLocks noGrp="1"/>
          </p:cNvSpPr>
          <p:nvPr>
            <p:ph type="sldNum" sz="quarter" idx="4"/>
          </p:nvPr>
        </p:nvSpPr>
        <p:spPr/>
        <p:txBody>
          <a:bodyPr/>
          <a:lstStyle/>
          <a:p>
            <a:pPr>
              <a:defRPr/>
            </a:pPr>
            <a:fld id="{70265E95-77F9-457A-9EE3-4D9004F83F9A}" type="slidenum">
              <a:rPr lang="en-US" smtClean="0"/>
              <a:pPr>
                <a:defRPr/>
              </a:pPr>
              <a:t>34</a:t>
            </a:fld>
            <a:endParaRPr lang="en-US" dirty="0"/>
          </a:p>
        </p:txBody>
      </p:sp>
    </p:spTree>
    <p:extLst>
      <p:ext uri="{BB962C8B-B14F-4D97-AF65-F5344CB8AC3E}">
        <p14:creationId xmlns:p14="http://schemas.microsoft.com/office/powerpoint/2010/main" val="2330995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914399"/>
          </a:xfrm>
        </p:spPr>
        <p:txBody>
          <a:bodyPr/>
          <a:lstStyle/>
          <a:p>
            <a:pPr lvl="0">
              <a:spcBef>
                <a:spcPct val="20000"/>
              </a:spcBef>
              <a:buClr>
                <a:srgbClr val="000000"/>
              </a:buClr>
            </a:pPr>
            <a:r>
              <a:rPr lang="en-US" sz="2800" b="0" dirty="0">
                <a:solidFill>
                  <a:schemeClr val="tx1"/>
                </a:solidFill>
              </a:rPr>
              <a:t>5. Closing out a grant</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057400"/>
            <a:ext cx="8077200" cy="3810000"/>
          </a:xfrm>
        </p:spPr>
        <p:txBody>
          <a:bodyPr/>
          <a:lstStyle/>
          <a:p>
            <a:pPr marL="285750" indent="-285750" algn="l">
              <a:buClr>
                <a:schemeClr val="tx1"/>
              </a:buClr>
              <a:buFont typeface="Arial" panose="020B0604020202020204" pitchFamily="34" charset="0"/>
              <a:buChar char="•"/>
            </a:pPr>
            <a:endParaRPr lang="en-US" sz="1600" dirty="0">
              <a:solidFill>
                <a:srgbClr val="000000"/>
              </a:solidFill>
            </a:endParaRPr>
          </a:p>
          <a:p>
            <a:pPr algn="l">
              <a:buClr>
                <a:schemeClr val="tx1"/>
              </a:buClr>
            </a:pPr>
            <a:r>
              <a:rPr lang="en-US" sz="1600" dirty="0">
                <a:solidFill>
                  <a:srgbClr val="000000"/>
                </a:solidFill>
              </a:rPr>
              <a:t>Project Close-Out</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Prepare and submit the final Fiscal Report, the Final Programmatic Report, and the Inventory Report (if necessary).</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Determine cash balances and return unexpended funds to PCCD.</a:t>
            </a:r>
          </a:p>
          <a:p>
            <a:pPr algn="l">
              <a:buClr>
                <a:schemeClr val="tx1"/>
              </a:buClr>
            </a:pPr>
            <a:r>
              <a:rPr lang="en-US" sz="1600" dirty="0">
                <a:solidFill>
                  <a:srgbClr val="000000"/>
                </a:solidFill>
              </a:rPr>
              <a:t> </a:t>
            </a:r>
          </a:p>
          <a:p>
            <a:pPr marL="285750" indent="-285750" algn="l">
              <a:buClr>
                <a:schemeClr val="tx1"/>
              </a:buClr>
              <a:buFont typeface="Arial" panose="020B0604020202020204" pitchFamily="34" charset="0"/>
              <a:buChar char="•"/>
            </a:pPr>
            <a:r>
              <a:rPr lang="en-US" sz="1600" dirty="0">
                <a:solidFill>
                  <a:srgbClr val="000000"/>
                </a:solidFill>
              </a:rPr>
              <a:t>Make all necessary accounting entries to close out project records.</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Disposition of Property – Please refer to the Applicants Manual for guidance in the deposition of property acquired in whole or in part with federal and/or state funds. </a:t>
            </a:r>
          </a:p>
          <a:p>
            <a:pPr algn="l">
              <a:buClr>
                <a:schemeClr val="tx1"/>
              </a:buClr>
            </a:pPr>
            <a:endParaRPr lang="en-US" sz="1600" dirty="0">
              <a:solidFill>
                <a:srgbClr val="000000"/>
              </a:solidFill>
            </a:endParaRPr>
          </a:p>
          <a:p>
            <a:pPr algn="l">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B472289D-FC6B-459D-8638-E87A0E622E76}"/>
              </a:ext>
            </a:extLst>
          </p:cNvPr>
          <p:cNvSpPr>
            <a:spLocks noGrp="1"/>
          </p:cNvSpPr>
          <p:nvPr>
            <p:ph type="sldNum" sz="quarter" idx="4"/>
          </p:nvPr>
        </p:nvSpPr>
        <p:spPr/>
        <p:txBody>
          <a:bodyPr/>
          <a:lstStyle/>
          <a:p>
            <a:pPr>
              <a:defRPr/>
            </a:pPr>
            <a:fld id="{70265E95-77F9-457A-9EE3-4D9004F83F9A}" type="slidenum">
              <a:rPr lang="en-US" smtClean="0"/>
              <a:pPr>
                <a:defRPr/>
              </a:pPr>
              <a:t>35</a:t>
            </a:fld>
            <a:endParaRPr lang="en-US"/>
          </a:p>
        </p:txBody>
      </p:sp>
    </p:spTree>
    <p:extLst>
      <p:ext uri="{BB962C8B-B14F-4D97-AF65-F5344CB8AC3E}">
        <p14:creationId xmlns:p14="http://schemas.microsoft.com/office/powerpoint/2010/main" val="26082504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609599"/>
          </a:xfrm>
        </p:spPr>
        <p:txBody>
          <a:bodyPr/>
          <a:lstStyle/>
          <a:p>
            <a:pPr lvl="0">
              <a:spcBef>
                <a:spcPct val="20000"/>
              </a:spcBef>
              <a:buClr>
                <a:srgbClr val="000000"/>
              </a:buClr>
            </a:pPr>
            <a:r>
              <a:rPr lang="en-US" sz="2000" b="0" dirty="0">
                <a:solidFill>
                  <a:schemeClr val="tx1"/>
                </a:solidFill>
              </a:rPr>
              <a:t>Additional Resources</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600200"/>
            <a:ext cx="8077200" cy="4800602"/>
          </a:xfrm>
        </p:spPr>
        <p:txBody>
          <a:bodyPr/>
          <a:lstStyle/>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PCCD Applicant's Manual - January 2022</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Calibri" panose="020F0502020204030204" pitchFamily="34" charset="0"/>
              </a:rPr>
              <a:t>A comprehensive Financial and Administrative Guide for managing PCCD grants.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endParaRPr lang="en-US" sz="1000" dirty="0"/>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Standard Subgrant Conditions - December 2020</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current version of the Standard Subgrant Conditions.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endPar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endParaRP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Accounting System Requirements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The accounting system requirements as outlined in PCCD’s Applicant’s Manual.</a:t>
            </a:r>
          </a:p>
          <a:p>
            <a:pPr algn="l">
              <a:buClr>
                <a:schemeClr val="tx1"/>
              </a:buClr>
            </a:pPr>
            <a:endParaRPr lang="en-US" sz="1200" dirty="0"/>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Time and Effort Reporting Overview</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 overview of PCCD’s Time and Efforts Requirements.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Time and Effort Reporting Policy - Example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 sample of a Time and Efforts Reporting Policy.</a:t>
            </a:r>
          </a:p>
          <a:p>
            <a:pPr algn="l">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Completed Timesheet Example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 sample of a completed timesheet.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Timesheet Template.xlsx</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 excel timesheet template.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Employee Time Certification Form</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 time certification form for employees who work 100 percent on a grant-funded project.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buClr>
                <a:schemeClr val="tx1"/>
              </a:buClr>
            </a:pPr>
            <a:endParaRPr lang="en-US" sz="1200" dirty="0"/>
          </a:p>
        </p:txBody>
      </p:sp>
      <p:sp>
        <p:nvSpPr>
          <p:cNvPr id="6" name="Slide Number Placeholder 5">
            <a:extLst>
              <a:ext uri="{FF2B5EF4-FFF2-40B4-BE49-F238E27FC236}">
                <a16:creationId xmlns:a16="http://schemas.microsoft.com/office/drawing/2014/main" id="{EFED2C69-F756-4EA8-9E01-3BDB2A685F0F}"/>
              </a:ext>
            </a:extLst>
          </p:cNvPr>
          <p:cNvSpPr>
            <a:spLocks noGrp="1"/>
          </p:cNvSpPr>
          <p:nvPr>
            <p:ph type="sldNum" sz="quarter" idx="4"/>
          </p:nvPr>
        </p:nvSpPr>
        <p:spPr/>
        <p:txBody>
          <a:bodyPr/>
          <a:lstStyle/>
          <a:p>
            <a:pPr>
              <a:defRPr/>
            </a:pPr>
            <a:fld id="{70265E95-77F9-457A-9EE3-4D9004F83F9A}" type="slidenum">
              <a:rPr lang="en-US" smtClean="0"/>
              <a:pPr>
                <a:defRPr/>
              </a:pPr>
              <a:t>36</a:t>
            </a:fld>
            <a:endParaRPr lang="en-US"/>
          </a:p>
        </p:txBody>
      </p:sp>
    </p:spTree>
    <p:extLst>
      <p:ext uri="{BB962C8B-B14F-4D97-AF65-F5344CB8AC3E}">
        <p14:creationId xmlns:p14="http://schemas.microsoft.com/office/powerpoint/2010/main" val="12550388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914399"/>
          </a:xfrm>
        </p:spPr>
        <p:txBody>
          <a:bodyPr/>
          <a:lstStyle/>
          <a:p>
            <a:pPr lvl="0">
              <a:spcBef>
                <a:spcPct val="20000"/>
              </a:spcBef>
              <a:buClr>
                <a:srgbClr val="000000"/>
              </a:buClr>
            </a:pPr>
            <a:r>
              <a:rPr lang="en-US" sz="2000" b="0" dirty="0">
                <a:solidFill>
                  <a:srgbClr val="A6A6A6"/>
                </a:solidFill>
              </a:rPr>
              <a:t>Additional Resources</a:t>
            </a:r>
            <a:br>
              <a:rPr lang="en-US" sz="3000" b="0" dirty="0">
                <a:solidFill>
                  <a:srgbClr val="000000"/>
                </a:solidFill>
              </a:rPr>
            </a:br>
            <a:r>
              <a:rPr lang="en-US" sz="1200" b="0" dirty="0">
                <a:solidFill>
                  <a:srgbClr val="000000"/>
                </a:solidFill>
              </a:rPr>
              <a:t>(Continued)</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0" y="2133600"/>
            <a:ext cx="8171329" cy="4267202"/>
          </a:xfrm>
        </p:spPr>
        <p:txBody>
          <a:bodyPr/>
          <a:lstStyle/>
          <a:p>
            <a:pPr algn="l">
              <a:lnSpc>
                <a:spcPct val="107000"/>
              </a:lnSpc>
              <a:spcBef>
                <a:spcPts val="0"/>
              </a:spcBef>
              <a:spcAft>
                <a:spcPts val="0"/>
              </a:spcAft>
            </a:pPr>
            <a:endPar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 CFR Part 200 Uniform Guidance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The Administrative Uniform Guidance and Audit Requirements for Federal Awards. </a:t>
            </a: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Department of Justice Grants Financial Guide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The Department of Justice (DOJ) Grants Financial Guide.</a:t>
            </a:r>
          </a:p>
          <a:p>
            <a:pPr>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buClr>
                <a:schemeClr val="tx1"/>
              </a:buClr>
            </a:pPr>
            <a:endParaRPr lang="en-US" sz="1200" dirty="0"/>
          </a:p>
          <a:p>
            <a:pPr algn="l">
              <a:buClr>
                <a:schemeClr val="tx1"/>
              </a:buClr>
            </a:pPr>
            <a:r>
              <a:rPr lang="en-US" sz="1400" dirty="0"/>
              <a:t>The resources are also available at PCCD’s homepage at: </a:t>
            </a:r>
            <a:r>
              <a:rPr lang="en-US" sz="1400" dirty="0">
                <a:hlinkClick r:id="rId5"/>
              </a:rPr>
              <a:t>https://www.pccd.pa.gov/</a:t>
            </a:r>
            <a:r>
              <a:rPr lang="en-US" sz="1400" dirty="0"/>
              <a:t>  or you can request them through the Grant Management’s Resource Account at: </a:t>
            </a:r>
            <a:r>
              <a:rPr lang="en-US" sz="1400" dirty="0">
                <a:hlinkClick r:id="rId6"/>
              </a:rPr>
              <a:t>RA-PCCDGrantsMgmt@pa.gov</a:t>
            </a:r>
            <a:endParaRPr lang="en-US" sz="1400" dirty="0"/>
          </a:p>
          <a:p>
            <a:pPr algn="l">
              <a:buClr>
                <a:schemeClr val="tx1"/>
              </a:buClr>
            </a:pPr>
            <a:endParaRPr lang="en-US" sz="1400" dirty="0"/>
          </a:p>
          <a:p>
            <a:pPr algn="l">
              <a:buClr>
                <a:schemeClr val="tx1"/>
              </a:buClr>
            </a:pPr>
            <a:r>
              <a:rPr lang="en-US" sz="1400" dirty="0"/>
              <a:t>Please note: If using the homepage, please use the search function icon “        “ to locate the resources.</a:t>
            </a:r>
          </a:p>
        </p:txBody>
      </p:sp>
      <p:sp>
        <p:nvSpPr>
          <p:cNvPr id="6" name="Slide Number Placeholder 5">
            <a:extLst>
              <a:ext uri="{FF2B5EF4-FFF2-40B4-BE49-F238E27FC236}">
                <a16:creationId xmlns:a16="http://schemas.microsoft.com/office/drawing/2014/main" id="{1ED35E70-5B40-407C-9D1F-D2A3FAFDCB4E}"/>
              </a:ext>
            </a:extLst>
          </p:cNvPr>
          <p:cNvSpPr>
            <a:spLocks noGrp="1"/>
          </p:cNvSpPr>
          <p:nvPr>
            <p:ph type="sldNum" sz="quarter" idx="4"/>
          </p:nvPr>
        </p:nvSpPr>
        <p:spPr/>
        <p:txBody>
          <a:bodyPr/>
          <a:lstStyle/>
          <a:p>
            <a:pPr>
              <a:defRPr/>
            </a:pPr>
            <a:fld id="{70265E95-77F9-457A-9EE3-4D9004F83F9A}" type="slidenum">
              <a:rPr lang="en-US" smtClean="0"/>
              <a:pPr>
                <a:defRPr/>
              </a:pPr>
              <a:t>37</a:t>
            </a:fld>
            <a:endParaRPr lang="en-US" dirty="0"/>
          </a:p>
        </p:txBody>
      </p:sp>
      <p:pic>
        <p:nvPicPr>
          <p:cNvPr id="4" name="Picture 3">
            <a:extLst>
              <a:ext uri="{FF2B5EF4-FFF2-40B4-BE49-F238E27FC236}">
                <a16:creationId xmlns:a16="http://schemas.microsoft.com/office/drawing/2014/main" id="{55489830-CF71-4E9D-8C0E-A9FF3CDD3087}"/>
              </a:ext>
            </a:extLst>
          </p:cNvPr>
          <p:cNvPicPr>
            <a:picLocks noChangeAspect="1"/>
          </p:cNvPicPr>
          <p:nvPr/>
        </p:nvPicPr>
        <p:blipFill>
          <a:blip r:embed="rId7"/>
          <a:stretch>
            <a:fillRect/>
          </a:stretch>
        </p:blipFill>
        <p:spPr>
          <a:xfrm>
            <a:off x="6248400" y="4495800"/>
            <a:ext cx="314369" cy="342948"/>
          </a:xfrm>
          <a:prstGeom prst="rect">
            <a:avLst/>
          </a:prstGeom>
        </p:spPr>
      </p:pic>
    </p:spTree>
    <p:extLst>
      <p:ext uri="{BB962C8B-B14F-4D97-AF65-F5344CB8AC3E}">
        <p14:creationId xmlns:p14="http://schemas.microsoft.com/office/powerpoint/2010/main" val="3297777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914399"/>
          </a:xfrm>
        </p:spPr>
        <p:txBody>
          <a:bodyPr/>
          <a:lstStyle/>
          <a:p>
            <a:pPr lvl="0">
              <a:spcBef>
                <a:spcPct val="20000"/>
              </a:spcBef>
              <a:buClr>
                <a:srgbClr val="000000"/>
              </a:buClr>
            </a:pPr>
            <a:r>
              <a:rPr lang="en-US" sz="4000" b="0" dirty="0">
                <a:solidFill>
                  <a:srgbClr val="000000"/>
                </a:solidFill>
              </a:rPr>
              <a:t>Questions?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133600"/>
            <a:ext cx="8077200" cy="4267202"/>
          </a:xfrm>
        </p:spPr>
        <p:txBody>
          <a:bodyPr/>
          <a:lstStyle/>
          <a:p>
            <a:pPr>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buClr>
                <a:schemeClr val="tx1"/>
              </a:buClr>
            </a:pPr>
            <a:endParaRPr lang="en-US" sz="1200" dirty="0"/>
          </a:p>
        </p:txBody>
      </p:sp>
      <p:sp>
        <p:nvSpPr>
          <p:cNvPr id="6" name="Slide Number Placeholder 5">
            <a:extLst>
              <a:ext uri="{FF2B5EF4-FFF2-40B4-BE49-F238E27FC236}">
                <a16:creationId xmlns:a16="http://schemas.microsoft.com/office/drawing/2014/main" id="{BC3A9CE4-585A-489E-9951-2F527360BE3C}"/>
              </a:ext>
            </a:extLst>
          </p:cNvPr>
          <p:cNvSpPr>
            <a:spLocks noGrp="1"/>
          </p:cNvSpPr>
          <p:nvPr>
            <p:ph type="sldNum" sz="quarter" idx="4"/>
          </p:nvPr>
        </p:nvSpPr>
        <p:spPr/>
        <p:txBody>
          <a:bodyPr/>
          <a:lstStyle/>
          <a:p>
            <a:pPr>
              <a:defRPr/>
            </a:pPr>
            <a:fld id="{70265E95-77F9-457A-9EE3-4D9004F83F9A}" type="slidenum">
              <a:rPr lang="en-US" smtClean="0"/>
              <a:pPr>
                <a:defRPr/>
              </a:pPr>
              <a:t>38</a:t>
            </a:fld>
            <a:endParaRPr lang="en-US" dirty="0"/>
          </a:p>
        </p:txBody>
      </p:sp>
    </p:spTree>
    <p:extLst>
      <p:ext uri="{BB962C8B-B14F-4D97-AF65-F5344CB8AC3E}">
        <p14:creationId xmlns:p14="http://schemas.microsoft.com/office/powerpoint/2010/main" val="362598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43001"/>
            <a:ext cx="7772400" cy="685800"/>
          </a:xfrm>
        </p:spPr>
        <p:txBody>
          <a:bodyPr/>
          <a:lstStyle/>
          <a:p>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04800" y="1524000"/>
            <a:ext cx="8077200" cy="4495800"/>
          </a:xfrm>
        </p:spPr>
        <p:txBody>
          <a:bodyPr/>
          <a:lstStyle/>
          <a:p>
            <a:pPr algn="l">
              <a:spcAft>
                <a:spcPts val="600"/>
              </a:spcAft>
              <a:buClr>
                <a:schemeClr val="tx1"/>
              </a:buClr>
            </a:pPr>
            <a:r>
              <a:rPr lang="en-US" sz="2000" b="1" dirty="0"/>
              <a:t>Goals of this training:</a:t>
            </a:r>
          </a:p>
          <a:p>
            <a:pPr algn="l">
              <a:spcAft>
                <a:spcPts val="600"/>
              </a:spcAft>
              <a:buClr>
                <a:schemeClr val="tx1"/>
              </a:buClr>
            </a:pPr>
            <a:endParaRPr lang="en-US" sz="1800" b="1" dirty="0"/>
          </a:p>
          <a:p>
            <a:pPr marL="285750" indent="-285750" algn="l">
              <a:spcAft>
                <a:spcPts val="600"/>
              </a:spcAft>
              <a:buClr>
                <a:schemeClr val="tx1"/>
              </a:buClr>
              <a:buFont typeface="Arial" panose="020B0604020202020204" pitchFamily="34" charset="0"/>
              <a:buChar char="•"/>
            </a:pPr>
            <a:r>
              <a:rPr lang="en-US" sz="1800" dirty="0"/>
              <a:t>Provide you with the knowledge and tools to successfully manage your grant(s).</a:t>
            </a:r>
          </a:p>
          <a:p>
            <a:pPr marL="285750" indent="-285750" algn="l">
              <a:spcAft>
                <a:spcPts val="600"/>
              </a:spcAft>
              <a:buClr>
                <a:schemeClr val="tx1"/>
              </a:buClr>
              <a:buFont typeface="Arial" panose="020B0604020202020204" pitchFamily="34" charset="0"/>
              <a:buChar char="•"/>
            </a:pPr>
            <a:endParaRPr lang="en-US" sz="1800" dirty="0"/>
          </a:p>
          <a:p>
            <a:pPr marL="285750" indent="-285750" algn="l">
              <a:spcAft>
                <a:spcPts val="600"/>
              </a:spcAft>
              <a:buClr>
                <a:schemeClr val="tx1"/>
              </a:buClr>
              <a:buFont typeface="Arial" panose="020B0604020202020204" pitchFamily="34" charset="0"/>
              <a:buChar char="•"/>
            </a:pPr>
            <a:r>
              <a:rPr lang="en-US" sz="1800" dirty="0"/>
              <a:t>To help you better understand the federal and state regulations.</a:t>
            </a:r>
          </a:p>
          <a:p>
            <a:pPr marL="285750" indent="-285750" algn="l">
              <a:spcAft>
                <a:spcPts val="600"/>
              </a:spcAft>
              <a:buClr>
                <a:schemeClr val="tx1"/>
              </a:buClr>
              <a:buFont typeface="Arial" panose="020B0604020202020204" pitchFamily="34" charset="0"/>
              <a:buChar char="•"/>
            </a:pPr>
            <a:endParaRPr lang="en-US" sz="1800" dirty="0"/>
          </a:p>
          <a:p>
            <a:pPr marL="285750" indent="-285750" algn="l">
              <a:spcAft>
                <a:spcPts val="600"/>
              </a:spcAft>
              <a:buClr>
                <a:schemeClr val="tx1"/>
              </a:buClr>
              <a:buFont typeface="Arial" panose="020B0604020202020204" pitchFamily="34" charset="0"/>
              <a:buChar char="•"/>
            </a:pPr>
            <a:r>
              <a:rPr lang="en-US" sz="1800" dirty="0"/>
              <a:t>To provide you with samples of how to record and report your grant activities. </a:t>
            </a:r>
          </a:p>
          <a:p>
            <a:pPr algn="l">
              <a:spcAft>
                <a:spcPts val="600"/>
              </a:spcAft>
              <a:buClr>
                <a:schemeClr val="tx1"/>
              </a:buClr>
            </a:pPr>
            <a:r>
              <a:rPr lang="en-US" sz="1800" dirty="0"/>
              <a:t>  </a:t>
            </a:r>
          </a:p>
          <a:p>
            <a:pPr marL="285750" indent="-285750" algn="l">
              <a:spcAft>
                <a:spcPts val="600"/>
              </a:spcAft>
              <a:buClr>
                <a:schemeClr val="tx1"/>
              </a:buClr>
              <a:buFont typeface="Arial" panose="020B0604020202020204" pitchFamily="34" charset="0"/>
              <a:buChar char="•"/>
            </a:pPr>
            <a:r>
              <a:rPr lang="en-US" sz="1800" dirty="0"/>
              <a:t>To provide you an overview on what to expect during the life of your grant.</a:t>
            </a:r>
          </a:p>
          <a:p>
            <a:pPr algn="l">
              <a:spcAft>
                <a:spcPts val="600"/>
              </a:spcAft>
              <a:buClr>
                <a:schemeClr val="tx1"/>
              </a:buClr>
            </a:pPr>
            <a:endParaRPr lang="en-US" sz="1800" dirty="0"/>
          </a:p>
        </p:txBody>
      </p:sp>
      <p:sp>
        <p:nvSpPr>
          <p:cNvPr id="6" name="Slide Number Placeholder 5">
            <a:extLst>
              <a:ext uri="{FF2B5EF4-FFF2-40B4-BE49-F238E27FC236}">
                <a16:creationId xmlns:a16="http://schemas.microsoft.com/office/drawing/2014/main" id="{C670E0E7-C796-45B0-9034-21A472E53061}"/>
              </a:ext>
            </a:extLst>
          </p:cNvPr>
          <p:cNvSpPr>
            <a:spLocks noGrp="1"/>
          </p:cNvSpPr>
          <p:nvPr>
            <p:ph type="sldNum" sz="quarter" idx="4"/>
          </p:nvPr>
        </p:nvSpPr>
        <p:spPr/>
        <p:txBody>
          <a:bodyPr/>
          <a:lstStyle/>
          <a:p>
            <a:pPr>
              <a:defRPr/>
            </a:pPr>
            <a:fld id="{70265E95-77F9-457A-9EE3-4D9004F83F9A}" type="slidenum">
              <a:rPr lang="en-US" smtClean="0"/>
              <a:pPr>
                <a:defRPr/>
              </a:pPr>
              <a:t>4</a:t>
            </a:fld>
            <a:endParaRPr lang="en-US" dirty="0"/>
          </a:p>
        </p:txBody>
      </p:sp>
    </p:spTree>
    <p:extLst>
      <p:ext uri="{BB962C8B-B14F-4D97-AF65-F5344CB8AC3E}">
        <p14:creationId xmlns:p14="http://schemas.microsoft.com/office/powerpoint/2010/main" val="97456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447800"/>
            <a:ext cx="7772400" cy="765173"/>
          </a:xfrm>
        </p:spPr>
        <p:txBody>
          <a:bodyPr/>
          <a:lstStyle/>
          <a:p>
            <a:r>
              <a:rPr lang="en-US" dirty="0"/>
              <a:t>Post Award Training</a:t>
            </a: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04800" y="2362200"/>
            <a:ext cx="8077200" cy="3657600"/>
          </a:xfrm>
        </p:spPr>
        <p:txBody>
          <a:bodyPr/>
          <a:lstStyle/>
          <a:p>
            <a:pPr marL="514350" indent="-514350" algn="l">
              <a:spcAft>
                <a:spcPts val="600"/>
              </a:spcAft>
              <a:buClr>
                <a:schemeClr val="tx1"/>
              </a:buClr>
              <a:buFont typeface="+mj-lt"/>
              <a:buAutoNum type="arabicPeriod"/>
            </a:pPr>
            <a:r>
              <a:rPr lang="en-US" dirty="0"/>
              <a:t>Getting Started</a:t>
            </a:r>
          </a:p>
          <a:p>
            <a:pPr marL="514350" indent="-514350" algn="l">
              <a:spcAft>
                <a:spcPts val="600"/>
              </a:spcAft>
              <a:buClr>
                <a:schemeClr val="tx1"/>
              </a:buClr>
              <a:buFont typeface="+mj-lt"/>
              <a:buAutoNum type="arabicPeriod"/>
            </a:pPr>
            <a:r>
              <a:rPr lang="en-US" dirty="0"/>
              <a:t>Grants Reporting</a:t>
            </a:r>
          </a:p>
          <a:p>
            <a:pPr marL="514350" indent="-514350" algn="l">
              <a:spcAft>
                <a:spcPts val="600"/>
              </a:spcAft>
              <a:buClr>
                <a:schemeClr val="tx1"/>
              </a:buClr>
              <a:buFont typeface="+mj-lt"/>
              <a:buAutoNum type="arabicPeriod"/>
            </a:pPr>
            <a:r>
              <a:rPr lang="en-US" dirty="0"/>
              <a:t>Project Modifications</a:t>
            </a:r>
          </a:p>
          <a:p>
            <a:pPr marL="514350" indent="-514350" algn="l">
              <a:spcAft>
                <a:spcPts val="600"/>
              </a:spcAft>
              <a:buClr>
                <a:schemeClr val="tx1"/>
              </a:buClr>
              <a:buFont typeface="+mj-lt"/>
              <a:buAutoNum type="arabicPeriod"/>
            </a:pPr>
            <a:r>
              <a:rPr lang="en-US" dirty="0"/>
              <a:t>Monitoring</a:t>
            </a:r>
          </a:p>
          <a:p>
            <a:pPr marL="514350" indent="-514350" algn="l">
              <a:spcAft>
                <a:spcPts val="600"/>
              </a:spcAft>
              <a:buClr>
                <a:schemeClr val="tx1"/>
              </a:buClr>
              <a:buFont typeface="+mj-lt"/>
              <a:buAutoNum type="arabicPeriod"/>
            </a:pPr>
            <a:r>
              <a:rPr lang="en-US" dirty="0"/>
              <a:t>Closing out a grant</a:t>
            </a:r>
          </a:p>
        </p:txBody>
      </p:sp>
      <p:sp>
        <p:nvSpPr>
          <p:cNvPr id="6" name="Slide Number Placeholder 5">
            <a:extLst>
              <a:ext uri="{FF2B5EF4-FFF2-40B4-BE49-F238E27FC236}">
                <a16:creationId xmlns:a16="http://schemas.microsoft.com/office/drawing/2014/main" id="{6931C894-7873-4EAB-9AA3-F981D144F3BB}"/>
              </a:ext>
            </a:extLst>
          </p:cNvPr>
          <p:cNvSpPr>
            <a:spLocks noGrp="1"/>
          </p:cNvSpPr>
          <p:nvPr>
            <p:ph type="sldNum" sz="quarter" idx="4"/>
          </p:nvPr>
        </p:nvSpPr>
        <p:spPr/>
        <p:txBody>
          <a:bodyPr/>
          <a:lstStyle/>
          <a:p>
            <a:pPr>
              <a:defRPr/>
            </a:pPr>
            <a:fld id="{70265E95-77F9-457A-9EE3-4D9004F83F9A}" type="slidenum">
              <a:rPr lang="en-US" smtClean="0"/>
              <a:pPr>
                <a:defRPr/>
              </a:pPr>
              <a:t>5</a:t>
            </a:fld>
            <a:endParaRPr lang="en-US" dirty="0"/>
          </a:p>
        </p:txBody>
      </p:sp>
    </p:spTree>
    <p:extLst>
      <p:ext uri="{BB962C8B-B14F-4D97-AF65-F5344CB8AC3E}">
        <p14:creationId xmlns:p14="http://schemas.microsoft.com/office/powerpoint/2010/main" val="87564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14401"/>
            <a:ext cx="7772400" cy="685799"/>
          </a:xfrm>
        </p:spPr>
        <p:txBody>
          <a:bodyPr/>
          <a:lstStyle/>
          <a:p>
            <a:pPr lvl="0">
              <a:spcBef>
                <a:spcPct val="20000"/>
              </a:spcBef>
              <a:buClr>
                <a:srgbClr val="000000"/>
              </a:buClr>
            </a:pPr>
            <a:r>
              <a:rPr lang="en-US" sz="2000" dirty="0">
                <a:solidFill>
                  <a:srgbClr val="A6A6A6"/>
                </a:solidFill>
              </a:rPr>
              <a:t>1. Getting Started</a:t>
            </a:r>
            <a:r>
              <a:rPr lang="en-US" sz="2000" b="0" dirty="0">
                <a:solidFill>
                  <a:srgbClr val="A6A6A6"/>
                </a:solidFill>
              </a:rPr>
              <a:t>  </a:t>
            </a:r>
            <a:br>
              <a:rPr lang="en-US" sz="2000" b="0" dirty="0">
                <a:solidFill>
                  <a:srgbClr val="000000"/>
                </a:solidFill>
              </a:rPr>
            </a:br>
            <a:r>
              <a:rPr lang="en-US" sz="2000" b="0" dirty="0">
                <a:solidFill>
                  <a:srgbClr val="000000"/>
                </a:solidFill>
              </a:rPr>
              <a:t>Grant Award Signature Page</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600200"/>
            <a:ext cx="8077200" cy="4495800"/>
          </a:xfrm>
        </p:spPr>
        <p:txBody>
          <a:bodyPr/>
          <a:lstStyle/>
          <a:p>
            <a:pPr lvl="1" algn="l">
              <a:buClr>
                <a:schemeClr val="tx1"/>
              </a:buClr>
            </a:pPr>
            <a:endParaRPr lang="en-US" sz="1200" dirty="0"/>
          </a:p>
          <a:p>
            <a:pPr lvl="1" algn="l">
              <a:buClr>
                <a:schemeClr val="tx1"/>
              </a:buClr>
            </a:pPr>
            <a:endParaRPr lang="en-US" sz="1200" dirty="0"/>
          </a:p>
          <a:p>
            <a:pPr algn="l">
              <a:buClr>
                <a:schemeClr val="tx1"/>
              </a:buClr>
            </a:pPr>
            <a:endParaRPr lang="en-US" sz="1200"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7E4B87C2-AAC5-49A3-A4CA-35E2C9CED694}"/>
              </a:ext>
            </a:extLst>
          </p:cNvPr>
          <p:cNvSpPr>
            <a:spLocks noGrp="1"/>
          </p:cNvSpPr>
          <p:nvPr>
            <p:ph type="sldNum" sz="quarter" idx="4"/>
          </p:nvPr>
        </p:nvSpPr>
        <p:spPr/>
        <p:txBody>
          <a:bodyPr/>
          <a:lstStyle/>
          <a:p>
            <a:pPr>
              <a:defRPr/>
            </a:pPr>
            <a:fld id="{70265E95-77F9-457A-9EE3-4D9004F83F9A}" type="slidenum">
              <a:rPr lang="en-US" smtClean="0"/>
              <a:pPr>
                <a:defRPr/>
              </a:pPr>
              <a:t>6</a:t>
            </a:fld>
            <a:endParaRPr lang="en-US" dirty="0"/>
          </a:p>
        </p:txBody>
      </p:sp>
      <p:pic>
        <p:nvPicPr>
          <p:cNvPr id="5" name="Picture 4">
            <a:extLst>
              <a:ext uri="{FF2B5EF4-FFF2-40B4-BE49-F238E27FC236}">
                <a16:creationId xmlns:a16="http://schemas.microsoft.com/office/drawing/2014/main" id="{1932B83B-B3D6-4D12-832D-B62D7AB47000}"/>
              </a:ext>
            </a:extLst>
          </p:cNvPr>
          <p:cNvPicPr>
            <a:picLocks noChangeAspect="1"/>
          </p:cNvPicPr>
          <p:nvPr/>
        </p:nvPicPr>
        <p:blipFill>
          <a:blip r:embed="rId3"/>
          <a:stretch>
            <a:fillRect/>
          </a:stretch>
        </p:blipFill>
        <p:spPr>
          <a:xfrm>
            <a:off x="1790312" y="1600199"/>
            <a:ext cx="5563376" cy="4495800"/>
          </a:xfrm>
          <a:prstGeom prst="rect">
            <a:avLst/>
          </a:prstGeom>
        </p:spPr>
      </p:pic>
    </p:spTree>
    <p:extLst>
      <p:ext uri="{BB962C8B-B14F-4D97-AF65-F5344CB8AC3E}">
        <p14:creationId xmlns:p14="http://schemas.microsoft.com/office/powerpoint/2010/main" val="2237493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447800"/>
            <a:ext cx="7772400" cy="765173"/>
          </a:xfrm>
        </p:spPr>
        <p:txBody>
          <a:bodyPr/>
          <a:lstStyle/>
          <a:p>
            <a:r>
              <a:rPr lang="en-US" sz="2800" dirty="0">
                <a:solidFill>
                  <a:srgbClr val="A6A6A6"/>
                </a:solidFill>
              </a:rPr>
              <a:t>1. Getting Started</a:t>
            </a: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04800" y="2514600"/>
            <a:ext cx="8077200" cy="3505200"/>
          </a:xfrm>
        </p:spPr>
        <p:txBody>
          <a:bodyPr/>
          <a:lstStyle/>
          <a:p>
            <a:pPr marL="457200" indent="-457200" algn="l">
              <a:buClr>
                <a:schemeClr val="tx1"/>
              </a:buClr>
              <a:buFont typeface="Arial" panose="020B0604020202020204" pitchFamily="34" charset="0"/>
              <a:buChar char="•"/>
            </a:pPr>
            <a:r>
              <a:rPr lang="en-US" dirty="0"/>
              <a:t>Setting up Systems and Procedures</a:t>
            </a:r>
          </a:p>
          <a:p>
            <a:pPr marL="457200" indent="-457200" algn="l">
              <a:buClr>
                <a:schemeClr val="tx1"/>
              </a:buClr>
              <a:buFont typeface="Arial" panose="020B0604020202020204" pitchFamily="34" charset="0"/>
              <a:buChar char="•"/>
            </a:pPr>
            <a:r>
              <a:rPr lang="en-US" dirty="0"/>
              <a:t>Record Keeping</a:t>
            </a:r>
          </a:p>
          <a:p>
            <a:pPr marL="457200" indent="-457200" algn="l">
              <a:buClr>
                <a:schemeClr val="tx1"/>
              </a:buClr>
              <a:buFont typeface="Arial" panose="020B0604020202020204" pitchFamily="34" charset="0"/>
              <a:buChar char="•"/>
            </a:pPr>
            <a:r>
              <a:rPr lang="en-US" dirty="0"/>
              <a:t>Accounting System Requirements</a:t>
            </a:r>
          </a:p>
          <a:p>
            <a:pPr marL="457200" indent="-457200" algn="l">
              <a:buClr>
                <a:schemeClr val="tx1"/>
              </a:buClr>
              <a:buFont typeface="Arial" panose="020B0604020202020204" pitchFamily="34" charset="0"/>
              <a:buChar char="•"/>
            </a:pPr>
            <a:r>
              <a:rPr lang="en-US" dirty="0"/>
              <a:t>Time and Effort Reporting</a:t>
            </a:r>
          </a:p>
          <a:p>
            <a:pPr marL="457200" indent="-457200" algn="l">
              <a:buClr>
                <a:schemeClr val="tx1"/>
              </a:buClr>
              <a:buFont typeface="Arial" panose="020B0604020202020204" pitchFamily="34" charset="0"/>
              <a:buChar char="•"/>
            </a:pPr>
            <a:r>
              <a:rPr lang="en-US" dirty="0"/>
              <a:t>Procurement Policies</a:t>
            </a:r>
          </a:p>
          <a:p>
            <a:pPr algn="l">
              <a:buClr>
                <a:schemeClr val="tx1"/>
              </a:buClr>
            </a:pPr>
            <a:endParaRPr lang="en-US" dirty="0"/>
          </a:p>
        </p:txBody>
      </p:sp>
      <p:sp>
        <p:nvSpPr>
          <p:cNvPr id="6" name="Slide Number Placeholder 5">
            <a:extLst>
              <a:ext uri="{FF2B5EF4-FFF2-40B4-BE49-F238E27FC236}">
                <a16:creationId xmlns:a16="http://schemas.microsoft.com/office/drawing/2014/main" id="{29460B8F-10AE-444A-A89E-A09C2A0F3E84}"/>
              </a:ext>
            </a:extLst>
          </p:cNvPr>
          <p:cNvSpPr>
            <a:spLocks noGrp="1"/>
          </p:cNvSpPr>
          <p:nvPr>
            <p:ph type="sldNum" sz="quarter" idx="4"/>
          </p:nvPr>
        </p:nvSpPr>
        <p:spPr/>
        <p:txBody>
          <a:bodyPr/>
          <a:lstStyle/>
          <a:p>
            <a:pPr>
              <a:defRPr/>
            </a:pPr>
            <a:fld id="{70265E95-77F9-457A-9EE3-4D9004F83F9A}" type="slidenum">
              <a:rPr lang="en-US" smtClean="0"/>
              <a:pPr>
                <a:defRPr/>
              </a:pPr>
              <a:t>7</a:t>
            </a:fld>
            <a:endParaRPr lang="en-US" dirty="0"/>
          </a:p>
        </p:txBody>
      </p:sp>
    </p:spTree>
    <p:extLst>
      <p:ext uri="{BB962C8B-B14F-4D97-AF65-F5344CB8AC3E}">
        <p14:creationId xmlns:p14="http://schemas.microsoft.com/office/powerpoint/2010/main" val="4238127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Setting up Systems and Procedures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221504"/>
          </a:xfrm>
        </p:spPr>
        <p:txBody>
          <a:bodyPr/>
          <a:lstStyle/>
          <a:p>
            <a:pPr algn="l">
              <a:buClr>
                <a:schemeClr val="tx1"/>
              </a:buClr>
            </a:pPr>
            <a:r>
              <a:rPr lang="en-US" sz="1400" dirty="0"/>
              <a:t>Agencies must have systems and procedures in place in order to safeguard the grants assets.  These systems and procedures must include, but are not limited to:</a:t>
            </a:r>
          </a:p>
          <a:p>
            <a:pPr lvl="1" algn="l">
              <a:spcAft>
                <a:spcPts val="600"/>
              </a:spcAft>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Financial Management</a:t>
            </a:r>
          </a:p>
          <a:p>
            <a:pPr lvl="1" algn="l">
              <a:spcAft>
                <a:spcPts val="600"/>
              </a:spcAft>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Internal Controls</a:t>
            </a:r>
          </a:p>
          <a:p>
            <a:pPr lvl="1" algn="l">
              <a:spcAft>
                <a:spcPts val="600"/>
              </a:spcAft>
              <a:buClr>
                <a:schemeClr val="tx1"/>
              </a:buClr>
            </a:pPr>
            <a:endParaRPr lang="en-US" sz="1400" dirty="0"/>
          </a:p>
          <a:p>
            <a:pPr marL="628650" lvl="1" indent="-171450" algn="l">
              <a:spcAft>
                <a:spcPts val="600"/>
              </a:spcAft>
              <a:buClr>
                <a:srgbClr val="000000"/>
              </a:buClr>
              <a:buFont typeface="Arial" panose="020B0604020202020204" pitchFamily="34" charset="0"/>
              <a:buChar char="•"/>
            </a:pPr>
            <a:r>
              <a:rPr lang="en-US" sz="1400" dirty="0">
                <a:solidFill>
                  <a:srgbClr val="000000"/>
                </a:solidFill>
              </a:rPr>
              <a:t>Time and Effort Policies and Procedures</a:t>
            </a:r>
          </a:p>
          <a:p>
            <a:pPr lvl="1" algn="l">
              <a:buClr>
                <a:schemeClr val="tx1"/>
              </a:buClr>
            </a:pPr>
            <a:endParaRPr lang="en-US" sz="1200" dirty="0"/>
          </a:p>
          <a:p>
            <a:pPr lvl="1" algn="l">
              <a:buClr>
                <a:schemeClr val="tx1"/>
              </a:buClr>
            </a:pPr>
            <a:endParaRPr lang="en-US" sz="1200" dirty="0"/>
          </a:p>
          <a:p>
            <a:pPr algn="l">
              <a:buClr>
                <a:schemeClr val="tx1"/>
              </a:buClr>
            </a:pPr>
            <a:endParaRPr lang="en-US" sz="1200"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7E4B87C2-AAC5-49A3-A4CA-35E2C9CED694}"/>
              </a:ext>
            </a:extLst>
          </p:cNvPr>
          <p:cNvSpPr>
            <a:spLocks noGrp="1"/>
          </p:cNvSpPr>
          <p:nvPr>
            <p:ph type="sldNum" sz="quarter" idx="4"/>
          </p:nvPr>
        </p:nvSpPr>
        <p:spPr/>
        <p:txBody>
          <a:bodyPr/>
          <a:lstStyle/>
          <a:p>
            <a:pPr>
              <a:defRPr/>
            </a:pPr>
            <a:fld id="{70265E95-77F9-457A-9EE3-4D9004F83F9A}" type="slidenum">
              <a:rPr lang="en-US" smtClean="0"/>
              <a:pPr>
                <a:defRPr/>
              </a:pPr>
              <a:t>8</a:t>
            </a:fld>
            <a:endParaRPr lang="en-US" dirty="0"/>
          </a:p>
        </p:txBody>
      </p:sp>
    </p:spTree>
    <p:extLst>
      <p:ext uri="{BB962C8B-B14F-4D97-AF65-F5344CB8AC3E}">
        <p14:creationId xmlns:p14="http://schemas.microsoft.com/office/powerpoint/2010/main" val="3220503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6E2FEA3-7E3F-47FC-9A71-9584239F4C18}"/>
              </a:ext>
            </a:extLst>
          </p:cNvPr>
          <p:cNvSpPr>
            <a:spLocks noGrp="1"/>
          </p:cNvSpPr>
          <p:nvPr>
            <p:ph sz="half" idx="1"/>
          </p:nvPr>
        </p:nvSpPr>
        <p:spPr>
          <a:xfrm>
            <a:off x="457200" y="2286001"/>
            <a:ext cx="7924800" cy="3657599"/>
          </a:xfrm>
        </p:spPr>
        <p:txBody>
          <a:bodyPr/>
          <a:lstStyle/>
          <a:p>
            <a:pPr marL="0" indent="0">
              <a:buNone/>
            </a:pPr>
            <a:r>
              <a:rPr lang="en-US" sz="1600" dirty="0"/>
              <a:t>Proper stewardship of grant resources is an essential responsibility of the grantee organization. Award recipients must ensure that PCCD funding and resources are used efficiently and effectively to achieve desired objectives.</a:t>
            </a:r>
          </a:p>
          <a:p>
            <a:pPr marL="0" indent="0">
              <a:buNone/>
            </a:pPr>
            <a:r>
              <a:rPr lang="en-US" sz="1600" u="sng" dirty="0"/>
              <a:t>Organizations should have management processes and controls in place that reasonably ensure all of the following</a:t>
            </a:r>
            <a:r>
              <a:rPr lang="en-US" sz="1600" dirty="0"/>
              <a:t>:</a:t>
            </a:r>
          </a:p>
          <a:p>
            <a:endParaRPr lang="en-US" sz="1600" dirty="0"/>
          </a:p>
          <a:p>
            <a:r>
              <a:rPr lang="en-US" sz="1600" dirty="0"/>
              <a:t>Funded programs achieve their intended results.</a:t>
            </a:r>
          </a:p>
          <a:p>
            <a:r>
              <a:rPr lang="en-US" sz="1600" dirty="0"/>
              <a:t>Resources are used in a manner consistent with the funding agency’s mission.</a:t>
            </a:r>
          </a:p>
          <a:p>
            <a:r>
              <a:rPr lang="en-US" sz="1600" dirty="0"/>
              <a:t>Programs and resources are protected from waste, fraud, and mismanagement.</a:t>
            </a:r>
          </a:p>
          <a:p>
            <a:r>
              <a:rPr lang="en-US" sz="1600" dirty="0"/>
              <a:t>Laws and regulations are followed.</a:t>
            </a:r>
          </a:p>
          <a:p>
            <a:r>
              <a:rPr lang="en-US" sz="1600" dirty="0"/>
              <a:t>Reliable and timely information is obtained, maintained, reported, and used for decision-making.</a:t>
            </a:r>
          </a:p>
        </p:txBody>
      </p:sp>
      <p:sp>
        <p:nvSpPr>
          <p:cNvPr id="13" name="Title 12">
            <a:extLst>
              <a:ext uri="{FF2B5EF4-FFF2-40B4-BE49-F238E27FC236}">
                <a16:creationId xmlns:a16="http://schemas.microsoft.com/office/drawing/2014/main" id="{CE7E1D51-5D04-4500-A3FA-77F492D65E2C}"/>
              </a:ext>
            </a:extLst>
          </p:cNvPr>
          <p:cNvSpPr>
            <a:spLocks noGrp="1"/>
          </p:cNvSpPr>
          <p:nvPr>
            <p:ph type="title"/>
          </p:nvPr>
        </p:nvSpPr>
        <p:spPr>
          <a:xfrm>
            <a:off x="533400" y="1219199"/>
            <a:ext cx="8153400" cy="1066801"/>
          </a:xfrm>
        </p:spPr>
        <p:txBody>
          <a:bodyPr/>
          <a:lstStyle/>
          <a:p>
            <a:pPr algn="ctr"/>
            <a:r>
              <a:rPr lang="en-US" dirty="0">
                <a:solidFill>
                  <a:srgbClr val="A6A6A6"/>
                </a:solidFill>
              </a:rPr>
              <a:t>1. Getting Started</a:t>
            </a:r>
            <a:r>
              <a:rPr lang="en-US" b="0" dirty="0">
                <a:solidFill>
                  <a:srgbClr val="A6A6A6"/>
                </a:solidFill>
              </a:rPr>
              <a:t>  </a:t>
            </a:r>
            <a:br>
              <a:rPr lang="en-US" sz="3200" b="0" dirty="0">
                <a:solidFill>
                  <a:srgbClr val="000000"/>
                </a:solidFill>
              </a:rPr>
            </a:br>
            <a:r>
              <a:rPr lang="en-US" b="0" dirty="0">
                <a:solidFill>
                  <a:srgbClr val="000000"/>
                </a:solidFill>
              </a:rPr>
              <a:t>Financial Management</a:t>
            </a:r>
            <a:endParaRPr lang="en-US" dirty="0"/>
          </a:p>
        </p:txBody>
      </p:sp>
      <p:sp>
        <p:nvSpPr>
          <p:cNvPr id="2" name="Slide Number Placeholder 1">
            <a:extLst>
              <a:ext uri="{FF2B5EF4-FFF2-40B4-BE49-F238E27FC236}">
                <a16:creationId xmlns:a16="http://schemas.microsoft.com/office/drawing/2014/main" id="{42B8329B-1E72-4AC2-B6A8-459FB2692388}"/>
              </a:ext>
            </a:extLst>
          </p:cNvPr>
          <p:cNvSpPr>
            <a:spLocks noGrp="1"/>
          </p:cNvSpPr>
          <p:nvPr>
            <p:ph type="sldNum" sz="quarter" idx="4"/>
          </p:nvPr>
        </p:nvSpPr>
        <p:spPr/>
        <p:txBody>
          <a:bodyPr/>
          <a:lstStyle/>
          <a:p>
            <a:pPr>
              <a:defRPr/>
            </a:pPr>
            <a:fld id="{70265E95-77F9-457A-9EE3-4D9004F83F9A}" type="slidenum">
              <a:rPr lang="en-US" smtClean="0"/>
              <a:pPr>
                <a:defRPr/>
              </a:pPr>
              <a:t>9</a:t>
            </a:fld>
            <a:endParaRPr lang="en-US" dirty="0"/>
          </a:p>
        </p:txBody>
      </p:sp>
    </p:spTree>
    <p:extLst>
      <p:ext uri="{BB962C8B-B14F-4D97-AF65-F5344CB8AC3E}">
        <p14:creationId xmlns:p14="http://schemas.microsoft.com/office/powerpoint/2010/main" val="1238886484"/>
      </p:ext>
    </p:extLst>
  </p:cSld>
  <p:clrMapOvr>
    <a:masterClrMapping/>
  </p:clrMapOvr>
</p:sld>
</file>

<file path=ppt/theme/theme1.xml><?xml version="1.0" encoding="utf-8"?>
<a:theme xmlns:a="http://schemas.openxmlformats.org/drawingml/2006/main" name="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Presentation 1.pptx" id="{A4CA6612-190B-47EA-AE1A-FB187C809D97}" vid="{1DF0AFB9-68A5-49FB-9C2B-79FFDC724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4C7E5EE93CEE4CBA119FBF8D14F152" ma:contentTypeVersion="1124" ma:contentTypeDescription="Create a new document." ma:contentTypeScope="" ma:versionID="1ce261080c10c888ab86225af5e63288">
  <xsd:schema xmlns:xsd="http://www.w3.org/2001/XMLSchema" xmlns:xs="http://www.w3.org/2001/XMLSchema" xmlns:p="http://schemas.microsoft.com/office/2006/metadata/properties" xmlns:ns1="http://schemas.microsoft.com/sharepoint/v3" xmlns:ns2="http://schemas.microsoft.com/sharepoint/v4" xmlns:ns3="3be5cf43-af09-4ecd-994c-a94622194ae3" targetNamespace="http://schemas.microsoft.com/office/2006/metadata/properties" ma:root="true" ma:fieldsID="764b19a43a0de9334d99ce127502929a" ns1:_="" ns2:_="" ns3:_="">
    <xsd:import namespace="http://schemas.microsoft.com/sharepoint/v3"/>
    <xsd:import namespace="http://schemas.microsoft.com/sharepoint/v4"/>
    <xsd:import namespace="3be5cf43-af09-4ecd-994c-a94622194ae3"/>
    <xsd:element name="properties">
      <xsd:complexType>
        <xsd:sequence>
          <xsd:element name="documentManagement">
            <xsd:complexType>
              <xsd:all>
                <xsd:element ref="ns1:PublishingStartDate" minOccurs="0"/>
                <xsd:element ref="ns1:PublishingExpirationDate" minOccurs="0"/>
                <xsd:element ref="ns2:IconOverlay" minOccurs="0"/>
                <xsd:element ref="ns1:_vti_ItemDeclaredRecord" minOccurs="0"/>
                <xsd:element ref="ns1:_vti_ItemHoldRecordStatus"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element name="_vti_ItemDeclaredRecord" ma:index="11" nillable="true" ma:displayName="Declared Record" ma:hidden="true" ma:internalName="_vti_ItemDeclaredRecord" ma:readOnly="true">
      <xsd:simpleType>
        <xsd:restriction base="dms:DateTime"/>
      </xsd:simpleType>
    </xsd:element>
    <xsd:element name="_vti_ItemHoldRecordStatus" ma:index="12"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e5cf43-af09-4ecd-994c-a94622194ae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PublishingExpirationDate xmlns="http://schemas.microsoft.com/sharepoint/v3" xsi:nil="true"/>
    <PublishingStartDate xmlns="http://schemas.microsoft.com/sharepoint/v3" xsi:nil="true"/>
    <SharedWithUsers xmlns="3be5cf43-af09-4ecd-994c-a94622194ae3">
      <UserInfo>
        <DisplayName/>
        <AccountId xsi:nil="true"/>
        <AccountType/>
      </UserInfo>
    </SharedWithUsers>
    <_vti_ItemDeclaredRecord xmlns="http://schemas.microsoft.com/sharepoint/v3" xsi:nil="true"/>
    <_vti_ItemHoldRecordStatus xmlns="http://schemas.microsoft.com/sharepoint/v3" xsi:nil="true"/>
  </documentManagement>
</p:properties>
</file>

<file path=customXml/item4.xml><?xml version="1.0" encoding="utf-8"?>
<?mso-contentType ?>
<PolicyDirtyBag xmlns="microsoft.office.server.policy.changes">
  <Microsoft.Office.RecordsManagement.PolicyFeatures.Expiration op="Delete"/>
</PolicyDirtyBag>
</file>

<file path=customXml/itemProps1.xml><?xml version="1.0" encoding="utf-8"?>
<ds:datastoreItem xmlns:ds="http://schemas.openxmlformats.org/officeDocument/2006/customXml" ds:itemID="{0FABDE85-86E8-4D9D-A218-A6C808528B15}">
  <ds:schemaRefs>
    <ds:schemaRef ds:uri="http://schemas.microsoft.com/sharepoint/v3/contenttype/forms"/>
  </ds:schemaRefs>
</ds:datastoreItem>
</file>

<file path=customXml/itemProps2.xml><?xml version="1.0" encoding="utf-8"?>
<ds:datastoreItem xmlns:ds="http://schemas.openxmlformats.org/officeDocument/2006/customXml" ds:itemID="{5ED1120E-F92C-426F-A2F1-8082154E0200}"/>
</file>

<file path=customXml/itemProps3.xml><?xml version="1.0" encoding="utf-8"?>
<ds:datastoreItem xmlns:ds="http://schemas.openxmlformats.org/officeDocument/2006/customXml" ds:itemID="{A6E933AB-7732-4962-86C2-9076651DBA43}">
  <ds:schemaRefs>
    <ds:schemaRef ds:uri="39c3b6d8-2b80-4829-8c06-dd9a1e085819"/>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3efb013c-d621-4427-b756-aa4e21cb58bb"/>
    <ds:schemaRef ds:uri="http://purl.org/dc/dcmitype/"/>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9A3E5601-CF63-4D10-AD79-DA700EA97CB2}"/>
</file>

<file path=docProps/app.xml><?xml version="1.0" encoding="utf-8"?>
<Properties xmlns="http://schemas.openxmlformats.org/officeDocument/2006/extended-properties" xmlns:vt="http://schemas.openxmlformats.org/officeDocument/2006/docPropsVTypes">
  <Template/>
  <TotalTime>12954</TotalTime>
  <Words>2456</Words>
  <Application>Microsoft Office PowerPoint</Application>
  <PresentationFormat>On-screen Show (4:3)</PresentationFormat>
  <Paragraphs>314</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Times New Roman</vt:lpstr>
      <vt:lpstr>DHS Presentations Template 1v3</vt:lpstr>
      <vt:lpstr>Post Award Training </vt:lpstr>
      <vt:lpstr>About PCCD  PCCD's mission is to enhance the quality, coordination, and planning within the criminal and juvenile justice systems, to facilitate the delivery of services to victims of crime, and to increase the safety of our communities.  </vt:lpstr>
      <vt:lpstr>Post Award Training </vt:lpstr>
      <vt:lpstr> </vt:lpstr>
      <vt:lpstr>Post Award Training </vt:lpstr>
      <vt:lpstr>1. Getting Started   Grant Award Signature Page  </vt:lpstr>
      <vt:lpstr>1. Getting Started </vt:lpstr>
      <vt:lpstr>1. Getting Started   Setting up Systems and Procedures  </vt:lpstr>
      <vt:lpstr>1. Getting Started   Financial Management</vt:lpstr>
      <vt:lpstr>1. Getting Started   Internal Controls</vt:lpstr>
      <vt:lpstr>1. Getting Started   Internal Controls (Record Keeping)  </vt:lpstr>
      <vt:lpstr>1. Getting Started   Internal Controls (Accounting System Requirements)  </vt:lpstr>
      <vt:lpstr>1. Getting Started - Accounting System Requirements  Agency’s Chart of Accounts (final):  </vt:lpstr>
      <vt:lpstr>1. Getting Started - Accounting System Requirements   Egrants Reporting: </vt:lpstr>
      <vt:lpstr>1. Getting Started   Time and Effort (Recording and Reporting)  </vt:lpstr>
      <vt:lpstr>1. Getting Started   Time and Effort Reporting  </vt:lpstr>
      <vt:lpstr>1. Getting Started   Time and Effort Reporting (Timesheet Example)  </vt:lpstr>
      <vt:lpstr>1. Getting Started   Time and Effort Reporting  </vt:lpstr>
      <vt:lpstr>1. Getting Started   Time and Effort Reporting (100% Time Certification Example)  </vt:lpstr>
      <vt:lpstr>1. Getting Started   Procurement Policies  </vt:lpstr>
      <vt:lpstr>1. Getting Started   Procurement Policies  </vt:lpstr>
      <vt:lpstr>2. Grants Reporting </vt:lpstr>
      <vt:lpstr>2. Grants Reporting  Submitting Quarterly Fiscal Reports  </vt:lpstr>
      <vt:lpstr>2. Grants Reporting  Quarterly Fiscal Report Substantiation  </vt:lpstr>
      <vt:lpstr>2. Grants Reporting Accounting Documentation    </vt:lpstr>
      <vt:lpstr>2. Grants Reporting  Submitting Quarterly Fiscal Reports  Fiscal Report  </vt:lpstr>
      <vt:lpstr>2. Grants Reporting  Submitting an Interim Report    </vt:lpstr>
      <vt:lpstr>2. Grants Reporting  Fiscal and Program Reporting Requirements   </vt:lpstr>
      <vt:lpstr>               3.Project Modification Requests   There may be occasions in which a modification is needed to your budget or program to improve the effectiveness of grant activities. Some examples are:   • A change(s) between budget categories:  Changes that exceed 10% of total project cost.   (Total project cost is the sum of the PCCD, project income and applicant's match funds.)  • A change(s) to purchase additional items or other items that were not included in the approved project budget.  • A change(s) to the personnel positions listed in the approved project budget including major salary reductions and increases.  • A change which affects the project’s objectives or scope, e.g., a change in the target population and/or services to be provided.  Minor changes in a project are to be reported on the Quarterly Progress Report.  • A change in dates of the project’s duration.    </vt:lpstr>
      <vt:lpstr>3. Project Modification Requests   (continued)  Applicants who are unsure as to whether or not a Project Modification Request is needed should contact their PCCD fiscal or program contact for the project. Below is a walkthrough guide to help you through this process.  Project Modification Walkthrough </vt:lpstr>
      <vt:lpstr>4. Monitoring   </vt:lpstr>
      <vt:lpstr>4. Monitoring Purpose  </vt:lpstr>
      <vt:lpstr>4. Monitoring Grantee Selection   </vt:lpstr>
      <vt:lpstr>4. Monitoring Sample of a monitoring request    </vt:lpstr>
      <vt:lpstr>5. Closing out a grant   </vt:lpstr>
      <vt:lpstr>Additional Resources   </vt:lpstr>
      <vt:lpstr>Additional Resources (Continued)  </vt:lpstr>
      <vt:lpstr>Questions?  </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West</dc:creator>
  <cp:lastModifiedBy>Fowler, Michael</cp:lastModifiedBy>
  <cp:revision>295</cp:revision>
  <cp:lastPrinted>2022-11-01T14:42:11Z</cp:lastPrinted>
  <dcterms:created xsi:type="dcterms:W3CDTF">2014-12-08T14:41:22Z</dcterms:created>
  <dcterms:modified xsi:type="dcterms:W3CDTF">2022-11-28T14:19:11Z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0x010100E04C7E5EE93CEE4CBA119FBF8D14F152</vt:lpwstr>
  </property>
  <property fmtid="{D5CDD505-2E9C-101B-9397-08002B2CF9AE}" pid="3" name="_dlc_policyId">
    <vt:lpwstr/>
  </property>
  <property fmtid="{D5CDD505-2E9C-101B-9397-08002B2CF9AE}" pid="4" name="ItemRetentionFormula">
    <vt:lpwstr/>
  </property>
  <property fmtid="{D5CDD505-2E9C-101B-9397-08002B2CF9AE}" pid="5" name="Order">
    <vt:r8>58000</vt:r8>
  </property>
  <property fmtid="{D5CDD505-2E9C-101B-9397-08002B2CF9AE}" pid="6" name="xd_Signature">
    <vt:bool>false</vt:bool>
  </property>
  <property fmtid="{D5CDD505-2E9C-101B-9397-08002B2CF9AE}" pid="7" name="xd_ProgID">
    <vt:lpwstr/>
  </property>
  <property fmtid="{D5CDD505-2E9C-101B-9397-08002B2CF9AE}" pid="8" name="_dlc_Exempt">
    <vt:bool>false</vt:bool>
  </property>
  <property fmtid="{D5CDD505-2E9C-101B-9397-08002B2CF9AE}" pid="9" name="_SourceUrl">
    <vt:lpwstr/>
  </property>
  <property fmtid="{D5CDD505-2E9C-101B-9397-08002B2CF9AE}" pid="10" name="_SharedFileIndex">
    <vt:lpwstr/>
  </property>
  <property fmtid="{D5CDD505-2E9C-101B-9397-08002B2CF9AE}" pid="13" name="TemplateUrl">
    <vt:lpwstr/>
  </property>
</Properties>
</file>