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8" r:id="rId10"/>
    <p:sldId id="266" r:id="rId11"/>
    <p:sldId id="267" r:id="rId12"/>
    <p:sldId id="269" r:id="rId13"/>
    <p:sldId id="270" r:id="rId14"/>
    <p:sldId id="271" r:id="rId15"/>
    <p:sldId id="274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A580-978C-4B6A-8FE3-E2F207FF5BD0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90B62-B863-4BA3-BCC3-52D96BE24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25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A580-978C-4B6A-8FE3-E2F207FF5BD0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90B62-B863-4BA3-BCC3-52D96BE24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64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A580-978C-4B6A-8FE3-E2F207FF5BD0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90B62-B863-4BA3-BCC3-52D96BE24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74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A580-978C-4B6A-8FE3-E2F207FF5BD0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90B62-B863-4BA3-BCC3-52D96BE24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203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A580-978C-4B6A-8FE3-E2F207FF5BD0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90B62-B863-4BA3-BCC3-52D96BE24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75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A580-978C-4B6A-8FE3-E2F207FF5BD0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90B62-B863-4BA3-BCC3-52D96BE24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30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A580-978C-4B6A-8FE3-E2F207FF5BD0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90B62-B863-4BA3-BCC3-52D96BE24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48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A580-978C-4B6A-8FE3-E2F207FF5BD0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90B62-B863-4BA3-BCC3-52D96BE24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6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A580-978C-4B6A-8FE3-E2F207FF5BD0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90B62-B863-4BA3-BCC3-52D96BE24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5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A580-978C-4B6A-8FE3-E2F207FF5BD0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90B62-B863-4BA3-BCC3-52D96BE24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3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A580-978C-4B6A-8FE3-E2F207FF5BD0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90B62-B863-4BA3-BCC3-52D96BE24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93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FA580-978C-4B6A-8FE3-E2F207FF5BD0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90B62-B863-4BA3-BCC3-52D96BE24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89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Opioid Intervention Court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Cumberland County, Pennsylvania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857" y="457200"/>
            <a:ext cx="1714286" cy="17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854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Opioid Intervention Court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Started February 26, 2018</a:t>
            </a:r>
          </a:p>
          <a:p>
            <a:r>
              <a:rPr lang="en-US" dirty="0" smtClean="0"/>
              <a:t>Team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667000"/>
            <a:ext cx="7315200" cy="267765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Judge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Coordinator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Assistant District Attorney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Public Defender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Program Manager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Drug &amp; Alcohol Case Manager – Jail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3 Certified Recovery Specialists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2 Restorative Sanctions Assistants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2 Adult Probation &amp; Parole Officers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74601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LEOs and MDJs identify defendants based on charges or other information</a:t>
            </a:r>
          </a:p>
          <a:p>
            <a:r>
              <a:rPr lang="en-US" dirty="0" smtClean="0"/>
              <a:t>MDJ sets OIC screening bail condition</a:t>
            </a:r>
          </a:p>
          <a:p>
            <a:pPr lvl="1"/>
            <a:r>
              <a:rPr lang="en-US" dirty="0" smtClean="0"/>
              <a:t>Jail:  review booking documents, and/or review detox list</a:t>
            </a:r>
          </a:p>
          <a:p>
            <a:pPr lvl="1"/>
            <a:r>
              <a:rPr lang="en-US" dirty="0" smtClean="0"/>
              <a:t>Bail: report to OIC next business day </a:t>
            </a:r>
          </a:p>
          <a:p>
            <a:pPr lvl="1"/>
            <a:r>
              <a:rPr lang="en-US" dirty="0" smtClean="0"/>
              <a:t>Summons: report to Public Defender next Wednesday at 1:30 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78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Screening -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Acknowledgement form</a:t>
            </a:r>
          </a:p>
          <a:p>
            <a:pPr lvl="1"/>
            <a:r>
              <a:rPr lang="en-US" dirty="0" smtClean="0"/>
              <a:t>Outlines basic conditions of program</a:t>
            </a:r>
          </a:p>
          <a:p>
            <a:pPr lvl="1"/>
            <a:r>
              <a:rPr lang="en-US" dirty="0" smtClean="0"/>
              <a:t>Select to pursue OIC with PD or private attorney</a:t>
            </a:r>
          </a:p>
          <a:p>
            <a:pPr lvl="1"/>
            <a:r>
              <a:rPr lang="en-US" dirty="0" smtClean="0"/>
              <a:t>Select to decline OIC</a:t>
            </a:r>
          </a:p>
          <a:p>
            <a:r>
              <a:rPr lang="en-US" dirty="0" smtClean="0"/>
              <a:t>Texas Christian University (TCU) Drug Screen 5</a:t>
            </a:r>
          </a:p>
          <a:p>
            <a:pPr lvl="1"/>
            <a:r>
              <a:rPr lang="en-US" dirty="0" smtClean="0"/>
              <a:t>Opioid Supplement</a:t>
            </a:r>
          </a:p>
          <a:p>
            <a:r>
              <a:rPr lang="en-US" dirty="0" smtClean="0"/>
              <a:t>Personal Information Form</a:t>
            </a:r>
          </a:p>
          <a:p>
            <a:r>
              <a:rPr lang="en-US" dirty="0" smtClean="0"/>
              <a:t>Urine Drug Screen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959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Screening -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Observe OIC</a:t>
            </a:r>
          </a:p>
          <a:p>
            <a:r>
              <a:rPr lang="en-US" dirty="0" smtClean="0"/>
              <a:t>Bail modification hearing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797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Screening - Jail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Acknowledgement Form</a:t>
            </a:r>
          </a:p>
          <a:p>
            <a:r>
              <a:rPr lang="en-US" dirty="0" smtClean="0"/>
              <a:t>TCU 5 w/Opioid Supplement</a:t>
            </a:r>
          </a:p>
          <a:p>
            <a:r>
              <a:rPr lang="en-US" dirty="0" smtClean="0"/>
              <a:t>Personal Information Form</a:t>
            </a:r>
          </a:p>
          <a:p>
            <a:r>
              <a:rPr lang="en-US" dirty="0" smtClean="0"/>
              <a:t>Develop treatment plan</a:t>
            </a:r>
          </a:p>
          <a:p>
            <a:pPr lvl="1"/>
            <a:r>
              <a:rPr lang="en-US" dirty="0" err="1" smtClean="0"/>
              <a:t>Vivitrol</a:t>
            </a:r>
            <a:r>
              <a:rPr lang="en-US" dirty="0" smtClean="0"/>
              <a:t> program, drug and alcohol evaluation</a:t>
            </a:r>
          </a:p>
          <a:p>
            <a:r>
              <a:rPr lang="en-US" dirty="0" smtClean="0"/>
              <a:t>Develop approved home plan</a:t>
            </a:r>
          </a:p>
          <a:p>
            <a:r>
              <a:rPr lang="en-US" dirty="0" smtClean="0"/>
              <a:t>Resolve warrant and detainers</a:t>
            </a:r>
          </a:p>
          <a:p>
            <a:r>
              <a:rPr lang="en-US" dirty="0" smtClean="0"/>
              <a:t>Video bail modification hearing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044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Eligibility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Pre-plea</a:t>
            </a:r>
          </a:p>
          <a:p>
            <a:pPr lvl="1"/>
            <a:r>
              <a:rPr lang="en-US" dirty="0" smtClean="0"/>
              <a:t>Adult defendant with pending misdemeanor or felony charge(s)</a:t>
            </a:r>
          </a:p>
          <a:p>
            <a:r>
              <a:rPr lang="en-US" dirty="0" smtClean="0"/>
              <a:t>Cumberland County resident</a:t>
            </a:r>
          </a:p>
          <a:p>
            <a:pPr lvl="1"/>
            <a:r>
              <a:rPr lang="en-US" dirty="0" smtClean="0"/>
              <a:t>Some minor exceptions</a:t>
            </a:r>
          </a:p>
          <a:p>
            <a:r>
              <a:rPr lang="en-US" dirty="0" smtClean="0"/>
              <a:t>Substantiated opioid substance-use disorder</a:t>
            </a:r>
          </a:p>
          <a:p>
            <a:r>
              <a:rPr lang="en-US" dirty="0" smtClean="0"/>
              <a:t>District Attorney has veto authority</a:t>
            </a:r>
          </a:p>
          <a:p>
            <a:pPr lvl="1"/>
            <a:r>
              <a:rPr lang="en-US" dirty="0" smtClean="0"/>
              <a:t>Generally drug dealer or felony crime of violence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1369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30 days consecutive court appearances</a:t>
            </a:r>
          </a:p>
          <a:p>
            <a:r>
              <a:rPr lang="en-US" dirty="0" smtClean="0"/>
              <a:t>Frequent drug testing</a:t>
            </a:r>
          </a:p>
          <a:p>
            <a:r>
              <a:rPr lang="en-US" dirty="0" smtClean="0"/>
              <a:t>Daily treatment/recovery activity</a:t>
            </a:r>
          </a:p>
          <a:p>
            <a:pPr lvl="1"/>
            <a:r>
              <a:rPr lang="en-US" dirty="0" smtClean="0"/>
              <a:t>Treatment LOC, self-help group meeting, RASE recovery group 1x week, other counseling</a:t>
            </a:r>
          </a:p>
          <a:p>
            <a:r>
              <a:rPr lang="en-US" dirty="0" smtClean="0"/>
              <a:t>Engaged in RASE recovery plan</a:t>
            </a:r>
          </a:p>
          <a:p>
            <a:r>
              <a:rPr lang="en-US" dirty="0" smtClean="0"/>
              <a:t>Nightly curfew 8:00 pm – 8:00 am</a:t>
            </a:r>
          </a:p>
          <a:p>
            <a:pPr lvl="1"/>
            <a:r>
              <a:rPr lang="en-US" dirty="0" smtClean="0"/>
              <a:t>Monitored with BI </a:t>
            </a:r>
            <a:r>
              <a:rPr lang="en-US" dirty="0" err="1" smtClean="0"/>
              <a:t>SmartLink</a:t>
            </a:r>
            <a:r>
              <a:rPr lang="en-US" dirty="0" smtClean="0"/>
              <a:t> phone app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136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</a:p>
          <a:p>
            <a:pPr lvl="1"/>
            <a:r>
              <a:rPr lang="en-US" dirty="0" smtClean="0"/>
              <a:t>8:00 am: defendants report to Restorative Sanctions in courthouse basement to sign in and drug test if selected</a:t>
            </a:r>
          </a:p>
          <a:p>
            <a:pPr lvl="1"/>
            <a:r>
              <a:rPr lang="en-US" dirty="0" smtClean="0"/>
              <a:t>8:45 am: drug testing wraps up and team meets for mini-staffing prior to court</a:t>
            </a:r>
          </a:p>
          <a:p>
            <a:pPr lvl="1"/>
            <a:r>
              <a:rPr lang="en-US" dirty="0" smtClean="0"/>
              <a:t>9:00 am (-</a:t>
            </a:r>
            <a:r>
              <a:rPr lang="en-US" dirty="0" err="1" smtClean="0"/>
              <a:t>ish</a:t>
            </a:r>
            <a:r>
              <a:rPr lang="en-US" dirty="0" smtClean="0"/>
              <a:t>): court begins and each defendant goes before judge</a:t>
            </a:r>
          </a:p>
          <a:p>
            <a:r>
              <a:rPr lang="en-US" dirty="0" smtClean="0"/>
              <a:t>Team staffing is Monday following court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875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Defendants awarded completion certificate at end of active phase</a:t>
            </a:r>
          </a:p>
          <a:p>
            <a:r>
              <a:rPr lang="en-US" dirty="0" smtClean="0"/>
              <a:t>Step down to continuing care phase until case disposition</a:t>
            </a:r>
          </a:p>
          <a:p>
            <a:pPr lvl="1"/>
            <a:r>
              <a:rPr lang="en-US" dirty="0" smtClean="0"/>
              <a:t>Appear 1 x weekly</a:t>
            </a:r>
          </a:p>
          <a:p>
            <a:pPr lvl="1"/>
            <a:r>
              <a:rPr lang="en-US" dirty="0" smtClean="0"/>
              <a:t>Continue treatment level of care</a:t>
            </a:r>
          </a:p>
          <a:p>
            <a:pPr lvl="1"/>
            <a:r>
              <a:rPr lang="en-US" dirty="0" smtClean="0"/>
              <a:t>Continue self-help group meetings</a:t>
            </a:r>
          </a:p>
          <a:p>
            <a:pPr lvl="1"/>
            <a:r>
              <a:rPr lang="en-US" dirty="0" smtClean="0"/>
              <a:t>Continue RASE recovery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0366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disposition goals</a:t>
            </a:r>
          </a:p>
          <a:p>
            <a:pPr lvl="1"/>
            <a:r>
              <a:rPr lang="en-US" dirty="0" smtClean="0"/>
              <a:t>Have offer ready and enter guilty plea at completion of active phase</a:t>
            </a:r>
          </a:p>
          <a:p>
            <a:pPr lvl="1"/>
            <a:r>
              <a:rPr lang="en-US" dirty="0" smtClean="0"/>
              <a:t>Set sentencing date for a sufficient period of continuing care</a:t>
            </a:r>
          </a:p>
          <a:p>
            <a:r>
              <a:rPr lang="en-US" dirty="0" smtClean="0"/>
              <a:t>Defendants who successfully complete active and continuing care phases see significant reduction in sentencing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154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301" y="838200"/>
            <a:ext cx="7707085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32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Stuff Happens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Sanctions</a:t>
            </a:r>
          </a:p>
          <a:p>
            <a:pPr lvl="1"/>
            <a:r>
              <a:rPr lang="en-US" dirty="0" smtClean="0"/>
              <a:t>Opioid use: jail, revocation</a:t>
            </a:r>
          </a:p>
          <a:p>
            <a:pPr lvl="1"/>
            <a:r>
              <a:rPr lang="en-US" dirty="0" smtClean="0"/>
              <a:t>Other drug use: recovery assignment, days added, house arrest/EM, jail, revocation</a:t>
            </a:r>
          </a:p>
          <a:p>
            <a:pPr lvl="1"/>
            <a:r>
              <a:rPr lang="en-US" dirty="0" smtClean="0"/>
              <a:t>Other violations: recovery assignment, days added, sit in penalty box, increase appearances, jail, revocation</a:t>
            </a:r>
          </a:p>
          <a:p>
            <a:pPr lvl="1"/>
            <a:r>
              <a:rPr lang="en-US" dirty="0" smtClean="0"/>
              <a:t>New offense/abscond: jail, revocation</a:t>
            </a:r>
          </a:p>
        </p:txBody>
      </p:sp>
    </p:spTree>
    <p:extLst>
      <p:ext uri="{BB962C8B-B14F-4D97-AF65-F5344CB8AC3E}">
        <p14:creationId xmlns:p14="http://schemas.microsoft.com/office/powerpoint/2010/main" val="37012034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Admitted…………………….93</a:t>
            </a:r>
          </a:p>
          <a:p>
            <a:r>
              <a:rPr lang="en-US" dirty="0" smtClean="0"/>
              <a:t>Active………………………...12</a:t>
            </a:r>
          </a:p>
          <a:p>
            <a:r>
              <a:rPr lang="en-US" dirty="0" smtClean="0"/>
              <a:t>Continuing Care………….12</a:t>
            </a:r>
          </a:p>
          <a:p>
            <a:r>
              <a:rPr lang="en-US" dirty="0" smtClean="0"/>
              <a:t>Jail/Treatment………………0</a:t>
            </a:r>
          </a:p>
          <a:p>
            <a:r>
              <a:rPr lang="en-US" dirty="0" smtClean="0"/>
              <a:t>Bench Warrant……………..1</a:t>
            </a:r>
          </a:p>
          <a:p>
            <a:r>
              <a:rPr lang="en-US" dirty="0" smtClean="0"/>
              <a:t>Successful…………………..38</a:t>
            </a:r>
            <a:endParaRPr lang="en-US" dirty="0"/>
          </a:p>
          <a:p>
            <a:r>
              <a:rPr lang="en-US" dirty="0"/>
              <a:t>Revoked – Active</a:t>
            </a:r>
            <a:r>
              <a:rPr lang="en-US" dirty="0" smtClean="0"/>
              <a:t>………..</a:t>
            </a:r>
            <a:r>
              <a:rPr lang="en-US" dirty="0"/>
              <a:t>14</a:t>
            </a:r>
          </a:p>
          <a:p>
            <a:r>
              <a:rPr lang="en-US" dirty="0"/>
              <a:t>Revoked – Continuing Care</a:t>
            </a:r>
            <a:r>
              <a:rPr lang="en-US" dirty="0" smtClean="0"/>
              <a:t>……………………………14</a:t>
            </a:r>
            <a:endParaRPr lang="en-US" dirty="0"/>
          </a:p>
          <a:p>
            <a:r>
              <a:rPr lang="en-US" dirty="0"/>
              <a:t>Other disposition………….2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In-program                        re-offending………………….4</a:t>
            </a:r>
          </a:p>
          <a:p>
            <a:r>
              <a:rPr lang="en-US" dirty="0" smtClean="0"/>
              <a:t>Post-program                   re-offending……………….…1</a:t>
            </a:r>
          </a:p>
          <a:p>
            <a:r>
              <a:rPr lang="en-US" dirty="0" smtClean="0"/>
              <a:t>Pipelined to Treatment Court………………………….12</a:t>
            </a:r>
          </a:p>
          <a:p>
            <a:r>
              <a:rPr lang="en-US" dirty="0" smtClean="0"/>
              <a:t>Pipelined to TOMS          Court……………………………2</a:t>
            </a:r>
            <a:endParaRPr lang="en-US" dirty="0"/>
          </a:p>
          <a:p>
            <a:r>
              <a:rPr lang="en-US" dirty="0" smtClean="0"/>
              <a:t>Deaths………………………….0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1781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59992"/>
            <a:ext cx="8077200" cy="516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6398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380668" cy="5549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875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533400"/>
            <a:ext cx="7315200" cy="5372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973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2016, 13 Pennsylvanians died daily due to opioids</a:t>
            </a:r>
          </a:p>
          <a:p>
            <a:r>
              <a:rPr lang="en-US" dirty="0" smtClean="0"/>
              <a:t>The epidemic is the leading cause of death for people under age 50</a:t>
            </a:r>
          </a:p>
          <a:p>
            <a:r>
              <a:rPr lang="en-US" dirty="0" smtClean="0"/>
              <a:t>Between 2015-2016, most counties saw a 37% increase in deaths related to drug poisoning</a:t>
            </a:r>
          </a:p>
          <a:p>
            <a:r>
              <a:rPr lang="en-US" dirty="0" smtClean="0"/>
              <a:t>Cumberland County saw a 61% increase in fatalities in that time period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976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Between 2011 and 2015, there was a 200% increase in the number of inmates placed on medical detox from opiates upon commitment to CCP</a:t>
            </a:r>
          </a:p>
          <a:p>
            <a:r>
              <a:rPr lang="en-US" dirty="0" smtClean="0"/>
              <a:t>The Sentinel identified individuals with recent criminal charges made up nearly 60% of all overdose deaths in the county in 2015</a:t>
            </a:r>
          </a:p>
          <a:p>
            <a:pPr lvl="1"/>
            <a:r>
              <a:rPr lang="en-US" dirty="0" smtClean="0"/>
              <a:t>These same individuals were 110 times more likely to die of an overdose that year than those without recent charges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426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Cumberland County experienced a 25% increase in criminal dockets filed between 2015 and 2017 (+1000 cases)</a:t>
            </a:r>
          </a:p>
          <a:p>
            <a:r>
              <a:rPr lang="en-US" dirty="0" smtClean="0"/>
              <a:t>The average daily population at the Cumberland County Prison increased from 400 to 460 during the same time period.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140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Administrative Office of Pennsylvania Courts (AOPC) approached Cumberland County to start an opioid court based on the Buffalo model.</a:t>
            </a:r>
          </a:p>
          <a:p>
            <a:r>
              <a:rPr lang="en-US" dirty="0" smtClean="0"/>
              <a:t>Funding</a:t>
            </a:r>
          </a:p>
          <a:p>
            <a:pPr lvl="1"/>
            <a:r>
              <a:rPr lang="en-US" dirty="0" smtClean="0"/>
              <a:t>$200K from AOPC</a:t>
            </a:r>
          </a:p>
          <a:p>
            <a:pPr lvl="1"/>
            <a:r>
              <a:rPr lang="en-US" dirty="0" smtClean="0"/>
              <a:t>$150K from PA Commission on Crime &amp; Delinquency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301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Court Structure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012" y="1600200"/>
            <a:ext cx="7368466" cy="4811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884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5319202" y="335873"/>
            <a:ext cx="1081598" cy="395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Arrest</a:t>
            </a:r>
            <a:endParaRPr lang="en-US" dirty="0"/>
          </a:p>
        </p:txBody>
      </p:sp>
      <p:sp>
        <p:nvSpPr>
          <p:cNvPr id="3" name="Flowchart: Process 2"/>
          <p:cNvSpPr/>
          <p:nvPr/>
        </p:nvSpPr>
        <p:spPr>
          <a:xfrm>
            <a:off x="4297901" y="1199965"/>
            <a:ext cx="3124200" cy="395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Preliminary Arraignment</a:t>
            </a:r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3691074" y="2215718"/>
            <a:ext cx="1081598" cy="42982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Jail</a:t>
            </a:r>
            <a:endParaRPr lang="en-US" dirty="0"/>
          </a:p>
        </p:txBody>
      </p:sp>
      <p:sp>
        <p:nvSpPr>
          <p:cNvPr id="5" name="Flowchart: Process 4"/>
          <p:cNvSpPr/>
          <p:nvPr/>
        </p:nvSpPr>
        <p:spPr>
          <a:xfrm>
            <a:off x="5319759" y="2224228"/>
            <a:ext cx="1133383" cy="395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Bail</a:t>
            </a:r>
            <a:endParaRPr lang="en-US" dirty="0"/>
          </a:p>
        </p:txBody>
      </p:sp>
      <p:sp>
        <p:nvSpPr>
          <p:cNvPr id="6" name="Flowchart: Process 5"/>
          <p:cNvSpPr/>
          <p:nvPr/>
        </p:nvSpPr>
        <p:spPr>
          <a:xfrm>
            <a:off x="7048501" y="2202772"/>
            <a:ext cx="1143000" cy="395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Summons</a:t>
            </a:r>
            <a:endParaRPr lang="en-US" dirty="0"/>
          </a:p>
        </p:txBody>
      </p:sp>
      <p:sp>
        <p:nvSpPr>
          <p:cNvPr id="7" name="Flowchart: Process 6"/>
          <p:cNvSpPr/>
          <p:nvPr/>
        </p:nvSpPr>
        <p:spPr>
          <a:xfrm>
            <a:off x="4724401" y="3200400"/>
            <a:ext cx="2324100" cy="395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Preliminary Hearing</a:t>
            </a:r>
            <a:endParaRPr lang="en-US" dirty="0"/>
          </a:p>
        </p:txBody>
      </p:sp>
      <p:sp>
        <p:nvSpPr>
          <p:cNvPr id="8" name="Flowchart: Process 7"/>
          <p:cNvSpPr/>
          <p:nvPr/>
        </p:nvSpPr>
        <p:spPr>
          <a:xfrm>
            <a:off x="4724400" y="4191000"/>
            <a:ext cx="2335198" cy="395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Formal Arraignment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>
            <a:off x="4724400" y="5018480"/>
            <a:ext cx="2335198" cy="395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Pretrial Conference</a:t>
            </a:r>
            <a:endParaRPr lang="en-US" dirty="0"/>
          </a:p>
        </p:txBody>
      </p:sp>
      <p:sp>
        <p:nvSpPr>
          <p:cNvPr id="10" name="Flowchart: Process 9"/>
          <p:cNvSpPr/>
          <p:nvPr/>
        </p:nvSpPr>
        <p:spPr>
          <a:xfrm>
            <a:off x="5125742" y="5859258"/>
            <a:ext cx="1526219" cy="38987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Trial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85800" y="3886200"/>
            <a:ext cx="8077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32895" y="1862779"/>
            <a:ext cx="18606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Magisterial</a:t>
            </a:r>
          </a:p>
          <a:p>
            <a:r>
              <a:rPr lang="en-US" sz="2000" dirty="0" smtClean="0"/>
              <a:t>District</a:t>
            </a:r>
          </a:p>
          <a:p>
            <a:r>
              <a:rPr lang="en-US" sz="2000" dirty="0" smtClean="0"/>
              <a:t>Justice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914400" y="4708177"/>
            <a:ext cx="18606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Court of</a:t>
            </a:r>
          </a:p>
          <a:p>
            <a:r>
              <a:rPr lang="en-US" sz="2000" dirty="0" smtClean="0"/>
              <a:t>Common</a:t>
            </a:r>
          </a:p>
          <a:p>
            <a:r>
              <a:rPr lang="en-US" sz="2000" dirty="0" smtClean="0"/>
              <a:t>Pleas</a:t>
            </a:r>
            <a:endParaRPr lang="en-US" sz="2000" dirty="0"/>
          </a:p>
        </p:txBody>
      </p:sp>
      <p:cxnSp>
        <p:nvCxnSpPr>
          <p:cNvPr id="17" name="Straight Arrow Connector 16"/>
          <p:cNvCxnSpPr>
            <a:stCxn id="2" idx="2"/>
            <a:endCxn id="3" idx="0"/>
          </p:cNvCxnSpPr>
          <p:nvPr/>
        </p:nvCxnSpPr>
        <p:spPr>
          <a:xfrm>
            <a:off x="5860001" y="730929"/>
            <a:ext cx="0" cy="4690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3" idx="2"/>
            <a:endCxn id="4" idx="0"/>
          </p:cNvCxnSpPr>
          <p:nvPr/>
        </p:nvCxnSpPr>
        <p:spPr>
          <a:xfrm rot="5400000">
            <a:off x="4735589" y="1091305"/>
            <a:ext cx="620697" cy="162812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endCxn id="6" idx="0"/>
          </p:cNvCxnSpPr>
          <p:nvPr/>
        </p:nvCxnSpPr>
        <p:spPr>
          <a:xfrm>
            <a:off x="5860001" y="1905369"/>
            <a:ext cx="1760000" cy="29740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5860001" y="1905369"/>
            <a:ext cx="1" cy="3188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4" idx="2"/>
            <a:endCxn id="7" idx="0"/>
          </p:cNvCxnSpPr>
          <p:nvPr/>
        </p:nvCxnSpPr>
        <p:spPr>
          <a:xfrm rot="16200000" flipH="1">
            <a:off x="4781735" y="2095684"/>
            <a:ext cx="554854" cy="165457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5" idx="2"/>
          </p:cNvCxnSpPr>
          <p:nvPr/>
        </p:nvCxnSpPr>
        <p:spPr>
          <a:xfrm flipH="1">
            <a:off x="5886450" y="2619284"/>
            <a:ext cx="1" cy="3036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6" idx="2"/>
          </p:cNvCxnSpPr>
          <p:nvPr/>
        </p:nvCxnSpPr>
        <p:spPr>
          <a:xfrm rot="5400000">
            <a:off x="6590654" y="1893625"/>
            <a:ext cx="325145" cy="1733550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792091" y="2437103"/>
            <a:ext cx="53414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9" idx="0"/>
          </p:cNvCxnSpPr>
          <p:nvPr/>
        </p:nvCxnSpPr>
        <p:spPr>
          <a:xfrm>
            <a:off x="5888852" y="4586056"/>
            <a:ext cx="3147" cy="432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5891999" y="5390222"/>
            <a:ext cx="0" cy="4690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7" idx="2"/>
            <a:endCxn id="8" idx="0"/>
          </p:cNvCxnSpPr>
          <p:nvPr/>
        </p:nvCxnSpPr>
        <p:spPr>
          <a:xfrm>
            <a:off x="5886451" y="3595456"/>
            <a:ext cx="5548" cy="5955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708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15B21B9F234E41AE71A14BAC5CF0B3" ma:contentTypeVersion="5" ma:contentTypeDescription="Create a new document." ma:contentTypeScope="" ma:versionID="3f87a8aa82121fad4d1fa0c24c7c0666">
  <xsd:schema xmlns:xsd="http://www.w3.org/2001/XMLSchema" xmlns:xs="http://www.w3.org/2001/XMLSchema" xmlns:p="http://schemas.microsoft.com/office/2006/metadata/properties" xmlns:ns1="http://schemas.microsoft.com/sharepoint/v3" xmlns:ns2="16e0c0b9-16d2-4210-b8f4-98bbea50d1cc" targetNamespace="http://schemas.microsoft.com/office/2006/metadata/properties" ma:root="true" ma:fieldsID="c6e7e1ee7f33ee20fdc5dc6c29aaab7b" ns1:_="" ns2:_="">
    <xsd:import namespace="http://schemas.microsoft.com/sharepoint/v3"/>
    <xsd:import namespace="16e0c0b9-16d2-4210-b8f4-98bbea50d1c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Document_x0020_category"/>
                <xsd:element ref="ns2:Description0" minOccurs="0"/>
                <xsd:element ref="ns2:Order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e0c0b9-16d2-4210-b8f4-98bbea50d1cc" elementFormDefault="qualified">
    <xsd:import namespace="http://schemas.microsoft.com/office/2006/documentManagement/types"/>
    <xsd:import namespace="http://schemas.microsoft.com/office/infopath/2007/PartnerControls"/>
    <xsd:element name="Document_x0020_category" ma:index="10" ma:displayName="Document category" ma:default="None" ma:format="Dropdown" ma:internalName="Document_x0020_category">
      <xsd:simpleType>
        <xsd:restriction base="dms:Choice">
          <xsd:enumeration value="None"/>
          <xsd:enumeration value="DSETB Bulletins"/>
          <xsd:enumeration value="DSETB Meeting minutes"/>
          <xsd:enumeration value="DSETB Annual Reports"/>
          <xsd:enumeration value="Constables Bulletins"/>
          <xsd:enumeration value="Constables Meeting minutes"/>
          <xsd:enumeration value="Constables Annual Reports"/>
          <xsd:enumeration value="Constables Board Financial Reports"/>
          <xsd:enumeration value="Constables Canvas"/>
          <xsd:enumeration value="Constables Handouts"/>
        </xsd:restriction>
      </xsd:simpleType>
    </xsd:element>
    <xsd:element name="Description0" ma:index="11" nillable="true" ma:displayName="Description" ma:internalName="Description0">
      <xsd:simpleType>
        <xsd:restriction base="dms:Note">
          <xsd:maxLength value="255"/>
        </xsd:restriction>
      </xsd:simpleType>
    </xsd:element>
    <xsd:element name="Order0" ma:index="12" nillable="true" ma:displayName="Order" ma:internalName="Order0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rder0 xmlns="16e0c0b9-16d2-4210-b8f4-98bbea50d1cc" xsi:nil="true"/>
    <Document_x0020_category xmlns="16e0c0b9-16d2-4210-b8f4-98bbea50d1cc">None</Document_x0020_category>
    <Description0 xmlns="16e0c0b9-16d2-4210-b8f4-98bbea50d1cc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57D4267-5784-428D-B289-A087ED167D0A}"/>
</file>

<file path=customXml/itemProps2.xml><?xml version="1.0" encoding="utf-8"?>
<ds:datastoreItem xmlns:ds="http://schemas.openxmlformats.org/officeDocument/2006/customXml" ds:itemID="{59651CA5-3B13-467D-B565-559F15E2987A}"/>
</file>

<file path=customXml/itemProps3.xml><?xml version="1.0" encoding="utf-8"?>
<ds:datastoreItem xmlns:ds="http://schemas.openxmlformats.org/officeDocument/2006/customXml" ds:itemID="{AB0D6DB7-ABCF-418B-921E-F330A46E186C}"/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732</Words>
  <Application>Microsoft Office PowerPoint</Application>
  <PresentationFormat>On-screen Show (4:3)</PresentationFormat>
  <Paragraphs>131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Opioid Intervention Court</vt:lpstr>
      <vt:lpstr>PowerPoint Presentation</vt:lpstr>
      <vt:lpstr>PowerPoint Presentation</vt:lpstr>
      <vt:lpstr>The Problem</vt:lpstr>
      <vt:lpstr>The Problem</vt:lpstr>
      <vt:lpstr>The Problem</vt:lpstr>
      <vt:lpstr>A Response</vt:lpstr>
      <vt:lpstr>Court Structure</vt:lpstr>
      <vt:lpstr>PowerPoint Presentation</vt:lpstr>
      <vt:lpstr>Opioid Intervention Court</vt:lpstr>
      <vt:lpstr>The Process</vt:lpstr>
      <vt:lpstr>Screening - Community</vt:lpstr>
      <vt:lpstr>Screening - Community</vt:lpstr>
      <vt:lpstr>Screening - Jail</vt:lpstr>
      <vt:lpstr>Program Eligibility</vt:lpstr>
      <vt:lpstr>The Program</vt:lpstr>
      <vt:lpstr>The Program</vt:lpstr>
      <vt:lpstr>The Program</vt:lpstr>
      <vt:lpstr>The Program</vt:lpstr>
      <vt:lpstr>Stuff Happens </vt:lpstr>
      <vt:lpstr>The Results</vt:lpstr>
      <vt:lpstr>The Results</vt:lpstr>
      <vt:lpstr>The Results</vt:lpstr>
    </vt:vector>
  </TitlesOfParts>
  <Company>Cumberland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Opioid Intervention Court</dc:title>
  <dc:creator>Polensky, Paul</dc:creator>
  <cp:lastModifiedBy>Windows User</cp:lastModifiedBy>
  <cp:revision>30</cp:revision>
  <dcterms:created xsi:type="dcterms:W3CDTF">2019-03-17T14:25:38Z</dcterms:created>
  <dcterms:modified xsi:type="dcterms:W3CDTF">2019-04-08T18:34:47Z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0x010100F915B21B9F234E41AE71A14BAC5CF0B3</vt:lpwstr>
  </property>
  <property fmtid="{D5CDD505-2E9C-101B-9397-08002B2CF9AE}" pid="3" name="Order">
    <vt:r8>78500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